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3257" r:id="rId3"/>
    <p:sldId id="3256" r:id="rId4"/>
    <p:sldId id="3264" r:id="rId5"/>
    <p:sldId id="3255" r:id="rId6"/>
    <p:sldId id="3258" r:id="rId7"/>
    <p:sldId id="3223" r:id="rId8"/>
    <p:sldId id="3224" r:id="rId9"/>
    <p:sldId id="3259" r:id="rId10"/>
    <p:sldId id="3281" r:id="rId11"/>
    <p:sldId id="3282" r:id="rId12"/>
    <p:sldId id="3285" r:id="rId13"/>
    <p:sldId id="3240" r:id="rId14"/>
    <p:sldId id="3241" r:id="rId15"/>
    <p:sldId id="3265" r:id="rId16"/>
    <p:sldId id="3277" r:id="rId17"/>
    <p:sldId id="3278" r:id="rId18"/>
    <p:sldId id="3273" r:id="rId19"/>
    <p:sldId id="3262" r:id="rId20"/>
    <p:sldId id="3260" r:id="rId21"/>
    <p:sldId id="3286" r:id="rId22"/>
    <p:sldId id="3261" r:id="rId23"/>
    <p:sldId id="3267" r:id="rId24"/>
    <p:sldId id="3268" r:id="rId25"/>
    <p:sldId id="3269" r:id="rId26"/>
    <p:sldId id="3270" r:id="rId27"/>
    <p:sldId id="3274" r:id="rId28"/>
    <p:sldId id="3275" r:id="rId29"/>
    <p:sldId id="3279" r:id="rId30"/>
    <p:sldId id="3280" r:id="rId31"/>
    <p:sldId id="3284" r:id="rId32"/>
    <p:sldId id="3276" r:id="rId33"/>
    <p:sldId id="3266" r:id="rId34"/>
    <p:sldId id="3283" r:id="rId35"/>
  </p:sldIdLst>
  <p:sldSz cx="12192000" cy="6858000"/>
  <p:notesSz cx="6858000" cy="9144000"/>
  <p:embeddedFontLst>
    <p:embeddedFont>
      <p:font typeface="나눔고딕" pitchFamily="2" charset="-127"/>
      <p:regular r:id="rId37"/>
      <p:bold r:id="rId38"/>
    </p:embeddedFont>
    <p:embeddedFont>
      <p:font typeface="Calibri" panose="020F0502020204030204" pitchFamily="34" charset="0"/>
      <p:regular r:id="rId39"/>
      <p:bold r:id="rId39"/>
      <p:italic r:id="rId39"/>
      <p:boldItalic r:id="rId39"/>
    </p:embeddedFont>
    <p:embeddedFont>
      <p:font typeface="Malgun Gothic" panose="020B0503020000020004" pitchFamily="34" charset="-127"/>
      <p:regular r:id="rId39"/>
      <p:bold r:id="rId39"/>
    </p:embeddedFont>
    <p:embeddedFont>
      <p:font typeface="Malgun Gothic" panose="020B0503020000020004" pitchFamily="34" charset="-127"/>
      <p:regular r:id="rId39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CC4"/>
    <a:srgbClr val="FFFFFF"/>
    <a:srgbClr val="5FC08B"/>
    <a:srgbClr val="5099F8"/>
    <a:srgbClr val="67519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9607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NUL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E0F91-1631-3148-8737-0539CFD2CC69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DBFA9AA-9DA8-E446-8CD1-7B2667287D1B}">
      <dgm:prSet phldrT="[텍스트]" custT="1"/>
      <dgm:spPr>
        <a:solidFill>
          <a:srgbClr val="553CC4"/>
        </a:solidFill>
      </dgm:spPr>
      <dgm:t>
        <a:bodyPr/>
        <a:lstStyle/>
        <a:p>
          <a:pPr algn="ctr" latinLnBrk="1"/>
          <a:r>
            <a:rPr lang="ko-KR" altLang="en-US" sz="1600" b="1" u="sng" dirty="0"/>
            <a:t>생산성</a:t>
          </a:r>
        </a:p>
      </dgm:t>
    </dgm:pt>
    <dgm:pt modelId="{9E054ED1-3B3D-9349-99D6-68BC130E3211}" type="parTrans" cxnId="{8F0E21EA-300B-3D45-A006-46354E19B51A}">
      <dgm:prSet/>
      <dgm:spPr/>
      <dgm:t>
        <a:bodyPr/>
        <a:lstStyle/>
        <a:p>
          <a:pPr latinLnBrk="1"/>
          <a:endParaRPr lang="ko-KR" altLang="en-US" sz="2000"/>
        </a:p>
      </dgm:t>
    </dgm:pt>
    <dgm:pt modelId="{F37799BD-C6B2-3B4D-ADFB-84E74A05B612}" type="sibTrans" cxnId="{8F0E21EA-300B-3D45-A006-46354E19B51A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32C9AF8F-EEF6-EE4C-99A6-387A35A15B97}">
      <dgm:prSet phldrT="[텍스트]" custT="1"/>
      <dgm:spPr>
        <a:solidFill>
          <a:srgbClr val="553CC4"/>
        </a:solidFill>
      </dgm:spPr>
      <dgm:t>
        <a:bodyPr/>
        <a:lstStyle/>
        <a:p>
          <a:pPr algn="ctr" latinLnBrk="1"/>
          <a:r>
            <a:rPr lang="ko-KR" altLang="en-US" sz="1600" b="1" u="sng" dirty="0"/>
            <a:t>안정성과 혁신</a:t>
          </a:r>
        </a:p>
      </dgm:t>
    </dgm:pt>
    <dgm:pt modelId="{EC1AFFCA-9C33-7D45-917F-E1D7A4D0EC2C}" type="parTrans" cxnId="{81000218-5DFB-CC4A-BC2E-CA51926E2745}">
      <dgm:prSet/>
      <dgm:spPr/>
      <dgm:t>
        <a:bodyPr/>
        <a:lstStyle/>
        <a:p>
          <a:pPr latinLnBrk="1"/>
          <a:endParaRPr lang="ko-KR" altLang="en-US" sz="2000"/>
        </a:p>
      </dgm:t>
    </dgm:pt>
    <dgm:pt modelId="{00AAAFAB-36E5-344A-A83A-D231B4D43127}" type="sibTrans" cxnId="{81000218-5DFB-CC4A-BC2E-CA51926E2745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D4159565-8D3F-9F47-A0D8-797C996605D9}">
      <dgm:prSet phldrT="[텍스트]" custT="1"/>
      <dgm:spPr>
        <a:solidFill>
          <a:srgbClr val="553CC4"/>
        </a:solidFill>
      </dgm:spPr>
      <dgm:t>
        <a:bodyPr/>
        <a:lstStyle/>
        <a:p>
          <a:pPr algn="ctr" latinLnBrk="1"/>
          <a:r>
            <a:rPr lang="ko-KR" altLang="en-US" sz="1600" b="1" u="sng" dirty="0"/>
            <a:t>유지보수성</a:t>
          </a:r>
        </a:p>
      </dgm:t>
    </dgm:pt>
    <dgm:pt modelId="{28CCA362-6A42-3346-B294-352A8F6949C0}" type="parTrans" cxnId="{FB5A7979-0883-584E-A590-8A3504669940}">
      <dgm:prSet/>
      <dgm:spPr/>
      <dgm:t>
        <a:bodyPr/>
        <a:lstStyle/>
        <a:p>
          <a:pPr latinLnBrk="1"/>
          <a:endParaRPr lang="ko-KR" altLang="en-US" sz="2000"/>
        </a:p>
      </dgm:t>
    </dgm:pt>
    <dgm:pt modelId="{BF704DBD-DBD6-FE49-8203-10152519B311}" type="sibTrans" cxnId="{FB5A7979-0883-584E-A590-8A3504669940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D87B9A67-9E7E-FB4E-8C62-E3A89D990A2D}">
      <dgm:prSet phldrT="[텍스트]" custT="1"/>
      <dgm:spPr>
        <a:solidFill>
          <a:srgbClr val="553CC4"/>
        </a:solidFill>
      </dgm:spPr>
      <dgm:t>
        <a:bodyPr/>
        <a:lstStyle/>
        <a:p>
          <a:pPr algn="l" latinLnBrk="1"/>
          <a:r>
            <a:rPr lang="ko-KR" altLang="en-US" sz="1200" dirty="0"/>
            <a:t> 유사한 스타일의 많은 화면 개발</a:t>
          </a:r>
        </a:p>
      </dgm:t>
    </dgm:pt>
    <dgm:pt modelId="{865D7F3F-7955-E741-9B8C-830AAE00E309}" type="parTrans" cxnId="{CF376C58-682D-8649-856B-2CD6DBAE3A8A}">
      <dgm:prSet/>
      <dgm:spPr/>
      <dgm:t>
        <a:bodyPr/>
        <a:lstStyle/>
        <a:p>
          <a:pPr latinLnBrk="1"/>
          <a:endParaRPr lang="ko-KR" altLang="en-US" sz="2000"/>
        </a:p>
      </dgm:t>
    </dgm:pt>
    <dgm:pt modelId="{671DDA06-E107-BD40-9C14-B3437BB9950C}" type="sibTrans" cxnId="{CF376C58-682D-8649-856B-2CD6DBAE3A8A}">
      <dgm:prSet/>
      <dgm:spPr/>
      <dgm:t>
        <a:bodyPr/>
        <a:lstStyle/>
        <a:p>
          <a:pPr latinLnBrk="1"/>
          <a:endParaRPr lang="ko-KR" altLang="en-US" sz="2000"/>
        </a:p>
      </dgm:t>
    </dgm:pt>
    <dgm:pt modelId="{8374F03B-046C-434A-8C2E-08096983E84E}">
      <dgm:prSet phldrT="[텍스트]" custT="1"/>
      <dgm:spPr>
        <a:solidFill>
          <a:srgbClr val="553CC4"/>
        </a:solidFill>
      </dgm:spPr>
      <dgm:t>
        <a:bodyPr/>
        <a:lstStyle/>
        <a:p>
          <a:pPr algn="l" latinLnBrk="1"/>
          <a:r>
            <a:rPr lang="ko-KR" altLang="en-US" sz="1200" dirty="0"/>
            <a:t> </a:t>
          </a:r>
          <a:r>
            <a:rPr lang="ko-KR" altLang="en-US" sz="1200" dirty="0" err="1"/>
            <a:t>초중급</a:t>
          </a:r>
          <a:r>
            <a:rPr lang="ko-KR" altLang="en-US" sz="1200" dirty="0"/>
            <a:t> 개발자의 활용도 제고</a:t>
          </a:r>
        </a:p>
      </dgm:t>
    </dgm:pt>
    <dgm:pt modelId="{1E2F3245-58E5-B143-B63D-250338A2F539}" type="parTrans" cxnId="{7E8E5E97-2AF3-0E42-9510-EBA5936CBEDA}">
      <dgm:prSet/>
      <dgm:spPr/>
      <dgm:t>
        <a:bodyPr/>
        <a:lstStyle/>
        <a:p>
          <a:pPr latinLnBrk="1"/>
          <a:endParaRPr lang="ko-KR" altLang="en-US" sz="2000"/>
        </a:p>
      </dgm:t>
    </dgm:pt>
    <dgm:pt modelId="{C7DB3FB6-45B3-3244-B2D9-7F1D82151148}" type="sibTrans" cxnId="{7E8E5E97-2AF3-0E42-9510-EBA5936CBEDA}">
      <dgm:prSet/>
      <dgm:spPr/>
      <dgm:t>
        <a:bodyPr/>
        <a:lstStyle/>
        <a:p>
          <a:pPr latinLnBrk="1"/>
          <a:endParaRPr lang="ko-KR" altLang="en-US" sz="2000"/>
        </a:p>
      </dgm:t>
    </dgm:pt>
    <dgm:pt modelId="{CCBBB656-0967-EC40-97C0-02AC6CD5B1A6}">
      <dgm:prSet phldrT="[텍스트]" custT="1"/>
      <dgm:spPr>
        <a:solidFill>
          <a:srgbClr val="553CC4"/>
        </a:solidFill>
      </dgm:spPr>
      <dgm:t>
        <a:bodyPr/>
        <a:lstStyle/>
        <a:p>
          <a:pPr algn="l" latinLnBrk="1"/>
          <a:r>
            <a:rPr lang="ko-KR" altLang="en-US" sz="1200" dirty="0"/>
            <a:t> </a:t>
          </a:r>
          <a:r>
            <a:rPr lang="en-US" altLang="ko-KR" sz="1200" dirty="0"/>
            <a:t>Chat GPT </a:t>
          </a:r>
          <a:endParaRPr lang="ko-KR" altLang="en-US" sz="1200" dirty="0"/>
        </a:p>
      </dgm:t>
    </dgm:pt>
    <dgm:pt modelId="{0312D181-1B3D-E34A-A31C-2B9FD7F06218}" type="parTrans" cxnId="{B5D60F80-B132-B745-B7B5-2E90726F10F7}">
      <dgm:prSet/>
      <dgm:spPr/>
      <dgm:t>
        <a:bodyPr/>
        <a:lstStyle/>
        <a:p>
          <a:pPr latinLnBrk="1"/>
          <a:endParaRPr lang="ko-KR" altLang="en-US" sz="2000"/>
        </a:p>
      </dgm:t>
    </dgm:pt>
    <dgm:pt modelId="{21D76DF2-1C90-3845-B037-86AFC28D8D35}" type="sibTrans" cxnId="{B5D60F80-B132-B745-B7B5-2E90726F10F7}">
      <dgm:prSet/>
      <dgm:spPr/>
      <dgm:t>
        <a:bodyPr/>
        <a:lstStyle/>
        <a:p>
          <a:pPr latinLnBrk="1"/>
          <a:endParaRPr lang="ko-KR" altLang="en-US" sz="2000"/>
        </a:p>
      </dgm:t>
    </dgm:pt>
    <dgm:pt modelId="{891967DD-58F7-EC4A-96DF-9405F7B80D0E}">
      <dgm:prSet phldrT="[텍스트]" custT="1"/>
      <dgm:spPr>
        <a:solidFill>
          <a:srgbClr val="553CC4"/>
        </a:solidFill>
      </dgm:spPr>
      <dgm:t>
        <a:bodyPr/>
        <a:lstStyle/>
        <a:p>
          <a:pPr algn="l" latinLnBrk="1"/>
          <a:r>
            <a:rPr lang="ko-KR" altLang="en-US" sz="1200" dirty="0"/>
            <a:t> </a:t>
          </a:r>
          <a:r>
            <a:rPr lang="en-US" altLang="ko-KR" sz="1200" dirty="0"/>
            <a:t>24</a:t>
          </a:r>
          <a:r>
            <a:rPr lang="ko-KR" altLang="en-US" sz="1200" dirty="0"/>
            <a:t>시간 </a:t>
          </a:r>
          <a:r>
            <a:rPr lang="en-US" altLang="ko-KR" sz="1200" dirty="0"/>
            <a:t>365</a:t>
          </a:r>
          <a:r>
            <a:rPr lang="ko-KR" altLang="en-US" sz="1200" dirty="0"/>
            <a:t>일 장애 최소화</a:t>
          </a:r>
        </a:p>
      </dgm:t>
    </dgm:pt>
    <dgm:pt modelId="{7DC566C7-82D9-574D-8CDF-710CBC2CC152}" type="parTrans" cxnId="{F0501AF4-3531-664D-8EB8-BE7EDEDD9CC1}">
      <dgm:prSet/>
      <dgm:spPr/>
      <dgm:t>
        <a:bodyPr/>
        <a:lstStyle/>
        <a:p>
          <a:pPr latinLnBrk="1"/>
          <a:endParaRPr lang="ko-KR" altLang="en-US" sz="2000"/>
        </a:p>
      </dgm:t>
    </dgm:pt>
    <dgm:pt modelId="{8948BB22-3C3D-B743-9B06-F643C73211A1}" type="sibTrans" cxnId="{F0501AF4-3531-664D-8EB8-BE7EDEDD9CC1}">
      <dgm:prSet/>
      <dgm:spPr/>
      <dgm:t>
        <a:bodyPr/>
        <a:lstStyle/>
        <a:p>
          <a:pPr latinLnBrk="1"/>
          <a:endParaRPr lang="ko-KR" altLang="en-US" sz="2000"/>
        </a:p>
      </dgm:t>
    </dgm:pt>
    <dgm:pt modelId="{4BDB3380-FA95-FC42-8DAB-F03D97432C63}">
      <dgm:prSet phldrT="[텍스트]" custT="1"/>
      <dgm:spPr>
        <a:solidFill>
          <a:srgbClr val="553CC4"/>
        </a:solidFill>
      </dgm:spPr>
      <dgm:t>
        <a:bodyPr/>
        <a:lstStyle/>
        <a:p>
          <a:pPr algn="l" latinLnBrk="1"/>
          <a:r>
            <a:rPr lang="ko-KR" altLang="en-US" sz="1200" dirty="0"/>
            <a:t> 무정지 배포</a:t>
          </a:r>
        </a:p>
      </dgm:t>
    </dgm:pt>
    <dgm:pt modelId="{72B4A15E-BCAE-8045-AF01-492FBB440C3A}" type="parTrans" cxnId="{77E5E1FB-6F91-C34E-88E1-E0C48C1C1F9B}">
      <dgm:prSet/>
      <dgm:spPr/>
      <dgm:t>
        <a:bodyPr/>
        <a:lstStyle/>
        <a:p>
          <a:pPr latinLnBrk="1"/>
          <a:endParaRPr lang="ko-KR" altLang="en-US" sz="2000"/>
        </a:p>
      </dgm:t>
    </dgm:pt>
    <dgm:pt modelId="{36EE1AA7-8228-9845-A444-24D12521D359}" type="sibTrans" cxnId="{77E5E1FB-6F91-C34E-88E1-E0C48C1C1F9B}">
      <dgm:prSet/>
      <dgm:spPr/>
      <dgm:t>
        <a:bodyPr/>
        <a:lstStyle/>
        <a:p>
          <a:pPr latinLnBrk="1"/>
          <a:endParaRPr lang="ko-KR" altLang="en-US" sz="2000"/>
        </a:p>
      </dgm:t>
    </dgm:pt>
    <dgm:pt modelId="{D7EB8478-0491-8C4B-BE03-1D2DAAA404B9}">
      <dgm:prSet phldrT="[텍스트]" custT="1"/>
      <dgm:spPr>
        <a:solidFill>
          <a:srgbClr val="553CC4"/>
        </a:solidFill>
      </dgm:spPr>
      <dgm:t>
        <a:bodyPr/>
        <a:lstStyle/>
        <a:p>
          <a:pPr algn="l" latinLnBrk="1"/>
          <a:r>
            <a:rPr lang="ko-KR" altLang="en-US" sz="1200" dirty="0"/>
            <a:t> </a:t>
          </a:r>
          <a:r>
            <a:rPr lang="ko-KR" altLang="en-US" sz="1200" dirty="0" err="1"/>
            <a:t>클린아키텍처</a:t>
          </a:r>
          <a:r>
            <a:rPr lang="ko-KR" altLang="en-US" sz="1200" dirty="0"/>
            <a:t> </a:t>
          </a:r>
        </a:p>
      </dgm:t>
    </dgm:pt>
    <dgm:pt modelId="{3C92E98F-7BCB-FA49-B221-053F39513098}" type="parTrans" cxnId="{8A053468-7A28-914F-B351-E597D7FD4C85}">
      <dgm:prSet/>
      <dgm:spPr/>
      <dgm:t>
        <a:bodyPr/>
        <a:lstStyle/>
        <a:p>
          <a:pPr latinLnBrk="1"/>
          <a:endParaRPr lang="ko-KR" altLang="en-US" sz="2000"/>
        </a:p>
      </dgm:t>
    </dgm:pt>
    <dgm:pt modelId="{43D28A74-23D0-4A4E-913D-609390B9152C}" type="sibTrans" cxnId="{8A053468-7A28-914F-B351-E597D7FD4C85}">
      <dgm:prSet/>
      <dgm:spPr/>
      <dgm:t>
        <a:bodyPr/>
        <a:lstStyle/>
        <a:p>
          <a:pPr latinLnBrk="1"/>
          <a:endParaRPr lang="ko-KR" altLang="en-US" sz="2000"/>
        </a:p>
      </dgm:t>
    </dgm:pt>
    <dgm:pt modelId="{2C0C50FF-587A-CA40-8568-4B9A9D433F55}">
      <dgm:prSet phldrT="[텍스트]" custT="1"/>
      <dgm:spPr>
        <a:solidFill>
          <a:srgbClr val="553CC4"/>
        </a:solidFill>
      </dgm:spPr>
      <dgm:t>
        <a:bodyPr/>
        <a:lstStyle/>
        <a:p>
          <a:pPr algn="l" latinLnBrk="1"/>
          <a:r>
            <a:rPr lang="ko-KR" altLang="en-US" sz="1200" dirty="0"/>
            <a:t> 모듈간 </a:t>
          </a:r>
          <a:r>
            <a:rPr lang="ko-KR" altLang="en-US" sz="1200" dirty="0" err="1"/>
            <a:t>간섭최소화</a:t>
          </a:r>
          <a:endParaRPr lang="ko-KR" altLang="en-US" sz="1200" dirty="0"/>
        </a:p>
      </dgm:t>
    </dgm:pt>
    <dgm:pt modelId="{FAE96DED-FB92-A945-9A9E-09CFFD871F33}" type="parTrans" cxnId="{55D6FB74-B310-7448-967D-A51959A8CD42}">
      <dgm:prSet/>
      <dgm:spPr/>
      <dgm:t>
        <a:bodyPr/>
        <a:lstStyle/>
        <a:p>
          <a:pPr latinLnBrk="1"/>
          <a:endParaRPr lang="ko-KR" altLang="en-US" sz="2000"/>
        </a:p>
      </dgm:t>
    </dgm:pt>
    <dgm:pt modelId="{3B8F4EFA-047E-D048-80A6-22A506AFBA81}" type="sibTrans" cxnId="{55D6FB74-B310-7448-967D-A51959A8CD42}">
      <dgm:prSet/>
      <dgm:spPr/>
      <dgm:t>
        <a:bodyPr/>
        <a:lstStyle/>
        <a:p>
          <a:pPr latinLnBrk="1"/>
          <a:endParaRPr lang="ko-KR" altLang="en-US" sz="2000"/>
        </a:p>
      </dgm:t>
    </dgm:pt>
    <dgm:pt modelId="{1C7604E0-FC2D-6240-89AC-ACF28B0770B5}">
      <dgm:prSet phldrT="[텍스트]" custT="1"/>
      <dgm:spPr>
        <a:solidFill>
          <a:srgbClr val="553CC4"/>
        </a:solidFill>
      </dgm:spPr>
      <dgm:t>
        <a:bodyPr/>
        <a:lstStyle/>
        <a:p>
          <a:pPr algn="l" latinLnBrk="1"/>
          <a:r>
            <a:rPr lang="ko-KR" altLang="en-US" sz="1200" dirty="0"/>
            <a:t> 테스트 주도 개발</a:t>
          </a:r>
        </a:p>
      </dgm:t>
    </dgm:pt>
    <dgm:pt modelId="{C9671FCF-D48E-8941-83B6-759193E1D98E}" type="parTrans" cxnId="{5D9DCE85-87A2-9047-95F8-58831A40888A}">
      <dgm:prSet/>
      <dgm:spPr/>
      <dgm:t>
        <a:bodyPr/>
        <a:lstStyle/>
        <a:p>
          <a:pPr latinLnBrk="1"/>
          <a:endParaRPr lang="ko-KR" altLang="en-US" sz="2000"/>
        </a:p>
      </dgm:t>
    </dgm:pt>
    <dgm:pt modelId="{437C29BD-0E46-4441-902A-23D68B8BCF73}" type="sibTrans" cxnId="{5D9DCE85-87A2-9047-95F8-58831A40888A}">
      <dgm:prSet/>
      <dgm:spPr/>
      <dgm:t>
        <a:bodyPr/>
        <a:lstStyle/>
        <a:p>
          <a:pPr latinLnBrk="1"/>
          <a:endParaRPr lang="ko-KR" altLang="en-US" sz="2000"/>
        </a:p>
      </dgm:t>
    </dgm:pt>
    <dgm:pt modelId="{43CB58CA-D6D9-3B45-9AA0-ECBD8C5D767F}">
      <dgm:prSet phldrT="[텍스트]" custT="1"/>
      <dgm:spPr>
        <a:solidFill>
          <a:srgbClr val="553CC4"/>
        </a:solidFill>
      </dgm:spPr>
      <dgm:t>
        <a:bodyPr/>
        <a:lstStyle/>
        <a:p>
          <a:pPr algn="l" latinLnBrk="1"/>
          <a:r>
            <a:rPr lang="ko-KR" altLang="en-US" sz="1200" dirty="0"/>
            <a:t> 신기술 적용</a:t>
          </a:r>
        </a:p>
      </dgm:t>
    </dgm:pt>
    <dgm:pt modelId="{9B07C09C-34F7-8544-A21E-491A51F8E1F4}" type="parTrans" cxnId="{5ABFACCE-0CD1-3946-BBA5-69F68BDAC59E}">
      <dgm:prSet/>
      <dgm:spPr/>
      <dgm:t>
        <a:bodyPr/>
        <a:lstStyle/>
        <a:p>
          <a:pPr latinLnBrk="1"/>
          <a:endParaRPr lang="ko-KR" altLang="en-US"/>
        </a:p>
      </dgm:t>
    </dgm:pt>
    <dgm:pt modelId="{2F568C43-37F8-514F-85F1-7C7BFA89C821}" type="sibTrans" cxnId="{5ABFACCE-0CD1-3946-BBA5-69F68BDAC59E}">
      <dgm:prSet/>
      <dgm:spPr/>
      <dgm:t>
        <a:bodyPr/>
        <a:lstStyle/>
        <a:p>
          <a:pPr latinLnBrk="1"/>
          <a:endParaRPr lang="ko-KR" altLang="en-US"/>
        </a:p>
      </dgm:t>
    </dgm:pt>
    <dgm:pt modelId="{0A9169D2-8B63-B240-8C82-36D2D9503612}" type="pres">
      <dgm:prSet presAssocID="{54AE0F91-1631-3148-8737-0539CFD2CC69}" presName="Name0" presStyleCnt="0">
        <dgm:presLayoutVars>
          <dgm:dir/>
          <dgm:resizeHandles val="exact"/>
        </dgm:presLayoutVars>
      </dgm:prSet>
      <dgm:spPr/>
    </dgm:pt>
    <dgm:pt modelId="{F5C3CF63-E6D0-0445-B7DE-091FD58F48A3}" type="pres">
      <dgm:prSet presAssocID="{5DBFA9AA-9DA8-E446-8CD1-7B2667287D1B}" presName="node" presStyleLbl="node1" presStyleIdx="0" presStyleCnt="3" custScaleX="139744" custScaleY="158977" custRadScaleRad="128625" custRadScaleInc="1660">
        <dgm:presLayoutVars>
          <dgm:bulletEnabled val="1"/>
        </dgm:presLayoutVars>
      </dgm:prSet>
      <dgm:spPr/>
    </dgm:pt>
    <dgm:pt modelId="{E77BB69D-979E-8646-A562-B29D7A220786}" type="pres">
      <dgm:prSet presAssocID="{F37799BD-C6B2-3B4D-ADFB-84E74A05B612}" presName="sibTrans" presStyleLbl="sibTrans2D1" presStyleIdx="0" presStyleCnt="3"/>
      <dgm:spPr/>
    </dgm:pt>
    <dgm:pt modelId="{E7BD0A3B-8914-584E-99F7-CFCE2FC25D3B}" type="pres">
      <dgm:prSet presAssocID="{F37799BD-C6B2-3B4D-ADFB-84E74A05B612}" presName="connectorText" presStyleLbl="sibTrans2D1" presStyleIdx="0" presStyleCnt="3"/>
      <dgm:spPr/>
    </dgm:pt>
    <dgm:pt modelId="{F0B6AE86-9DC6-944B-B3AD-C3836EF3A932}" type="pres">
      <dgm:prSet presAssocID="{32C9AF8F-EEF6-EE4C-99A6-387A35A15B97}" presName="node" presStyleLbl="node1" presStyleIdx="1" presStyleCnt="3" custScaleY="159841" custRadScaleRad="100104" custRadScaleInc="-9098">
        <dgm:presLayoutVars>
          <dgm:bulletEnabled val="1"/>
        </dgm:presLayoutVars>
      </dgm:prSet>
      <dgm:spPr/>
    </dgm:pt>
    <dgm:pt modelId="{836ED349-16DF-FE4C-A63D-83D874A56434}" type="pres">
      <dgm:prSet presAssocID="{00AAAFAB-36E5-344A-A83A-D231B4D43127}" presName="sibTrans" presStyleLbl="sibTrans2D1" presStyleIdx="1" presStyleCnt="3"/>
      <dgm:spPr/>
    </dgm:pt>
    <dgm:pt modelId="{3815E969-4692-EA45-A39A-515B24C38D20}" type="pres">
      <dgm:prSet presAssocID="{00AAAFAB-36E5-344A-A83A-D231B4D43127}" presName="connectorText" presStyleLbl="sibTrans2D1" presStyleIdx="1" presStyleCnt="3"/>
      <dgm:spPr/>
    </dgm:pt>
    <dgm:pt modelId="{E6B52C70-CF7C-FD40-AF65-CCF751E06DC5}" type="pres">
      <dgm:prSet presAssocID="{D4159565-8D3F-9F47-A0D8-797C996605D9}" presName="node" presStyleLbl="node1" presStyleIdx="2" presStyleCnt="3" custScaleY="156948" custRadScaleRad="97408" custRadScaleInc="7888">
        <dgm:presLayoutVars>
          <dgm:bulletEnabled val="1"/>
        </dgm:presLayoutVars>
      </dgm:prSet>
      <dgm:spPr/>
    </dgm:pt>
    <dgm:pt modelId="{4AC91FDE-5C61-AF40-8A09-3DD3B38C3563}" type="pres">
      <dgm:prSet presAssocID="{BF704DBD-DBD6-FE49-8203-10152519B311}" presName="sibTrans" presStyleLbl="sibTrans2D1" presStyleIdx="2" presStyleCnt="3"/>
      <dgm:spPr/>
    </dgm:pt>
    <dgm:pt modelId="{06679B7B-1570-D34F-91CA-C8C99DA0F582}" type="pres">
      <dgm:prSet presAssocID="{BF704DBD-DBD6-FE49-8203-10152519B311}" presName="connectorText" presStyleLbl="sibTrans2D1" presStyleIdx="2" presStyleCnt="3"/>
      <dgm:spPr/>
    </dgm:pt>
  </dgm:ptLst>
  <dgm:cxnLst>
    <dgm:cxn modelId="{8B515B01-EC28-8C49-B5D7-BFD15FA33B34}" type="presOf" srcId="{F37799BD-C6B2-3B4D-ADFB-84E74A05B612}" destId="{E77BB69D-979E-8646-A562-B29D7A220786}" srcOrd="0" destOrd="0" presId="urn:microsoft.com/office/officeart/2005/8/layout/cycle7"/>
    <dgm:cxn modelId="{CA804308-476D-B04C-87D7-857CC9DDCBCB}" type="presOf" srcId="{43CB58CA-D6D9-3B45-9AA0-ECBD8C5D767F}" destId="{F0B6AE86-9DC6-944B-B3AD-C3836EF3A932}" srcOrd="0" destOrd="3" presId="urn:microsoft.com/office/officeart/2005/8/layout/cycle7"/>
    <dgm:cxn modelId="{81000218-5DFB-CC4A-BC2E-CA51926E2745}" srcId="{54AE0F91-1631-3148-8737-0539CFD2CC69}" destId="{32C9AF8F-EEF6-EE4C-99A6-387A35A15B97}" srcOrd="1" destOrd="0" parTransId="{EC1AFFCA-9C33-7D45-917F-E1D7A4D0EC2C}" sibTransId="{00AAAFAB-36E5-344A-A83A-D231B4D43127}"/>
    <dgm:cxn modelId="{831E3919-4F61-3942-92EC-BFC994778DCB}" type="presOf" srcId="{32C9AF8F-EEF6-EE4C-99A6-387A35A15B97}" destId="{F0B6AE86-9DC6-944B-B3AD-C3836EF3A932}" srcOrd="0" destOrd="0" presId="urn:microsoft.com/office/officeart/2005/8/layout/cycle7"/>
    <dgm:cxn modelId="{35A5451A-61DF-7142-A026-17048377D09D}" type="presOf" srcId="{D4159565-8D3F-9F47-A0D8-797C996605D9}" destId="{E6B52C70-CF7C-FD40-AF65-CCF751E06DC5}" srcOrd="0" destOrd="0" presId="urn:microsoft.com/office/officeart/2005/8/layout/cycle7"/>
    <dgm:cxn modelId="{F0567923-1845-3D43-9513-89E134680891}" type="presOf" srcId="{F37799BD-C6B2-3B4D-ADFB-84E74A05B612}" destId="{E7BD0A3B-8914-584E-99F7-CFCE2FC25D3B}" srcOrd="1" destOrd="0" presId="urn:microsoft.com/office/officeart/2005/8/layout/cycle7"/>
    <dgm:cxn modelId="{B8C4A823-ED79-CE4F-B937-3C5502BDB67B}" type="presOf" srcId="{4BDB3380-FA95-FC42-8DAB-F03D97432C63}" destId="{F0B6AE86-9DC6-944B-B3AD-C3836EF3A932}" srcOrd="0" destOrd="2" presId="urn:microsoft.com/office/officeart/2005/8/layout/cycle7"/>
    <dgm:cxn modelId="{01BEE62F-98B6-E644-95BC-30709A1AF041}" type="presOf" srcId="{1C7604E0-FC2D-6240-89AC-ACF28B0770B5}" destId="{E6B52C70-CF7C-FD40-AF65-CCF751E06DC5}" srcOrd="0" destOrd="3" presId="urn:microsoft.com/office/officeart/2005/8/layout/cycle7"/>
    <dgm:cxn modelId="{B70DD83F-801D-434C-BD63-6D7198D03259}" type="presOf" srcId="{891967DD-58F7-EC4A-96DF-9405F7B80D0E}" destId="{F0B6AE86-9DC6-944B-B3AD-C3836EF3A932}" srcOrd="0" destOrd="1" presId="urn:microsoft.com/office/officeart/2005/8/layout/cycle7"/>
    <dgm:cxn modelId="{F1230E43-DFC0-C44A-AED2-071FA9F8AB9A}" type="presOf" srcId="{8374F03B-046C-434A-8C2E-08096983E84E}" destId="{F5C3CF63-E6D0-0445-B7DE-091FD58F48A3}" srcOrd="0" destOrd="2" presId="urn:microsoft.com/office/officeart/2005/8/layout/cycle7"/>
    <dgm:cxn modelId="{CF376C58-682D-8649-856B-2CD6DBAE3A8A}" srcId="{5DBFA9AA-9DA8-E446-8CD1-7B2667287D1B}" destId="{D87B9A67-9E7E-FB4E-8C62-E3A89D990A2D}" srcOrd="0" destOrd="0" parTransId="{865D7F3F-7955-E741-9B8C-830AAE00E309}" sibTransId="{671DDA06-E107-BD40-9C14-B3437BB9950C}"/>
    <dgm:cxn modelId="{653B7B5C-3EE6-9442-8FE6-A288E130CEB5}" type="presOf" srcId="{CCBBB656-0967-EC40-97C0-02AC6CD5B1A6}" destId="{F5C3CF63-E6D0-0445-B7DE-091FD58F48A3}" srcOrd="0" destOrd="3" presId="urn:microsoft.com/office/officeart/2005/8/layout/cycle7"/>
    <dgm:cxn modelId="{8A053468-7A28-914F-B351-E597D7FD4C85}" srcId="{D4159565-8D3F-9F47-A0D8-797C996605D9}" destId="{D7EB8478-0491-8C4B-BE03-1D2DAAA404B9}" srcOrd="0" destOrd="0" parTransId="{3C92E98F-7BCB-FA49-B221-053F39513098}" sibTransId="{43D28A74-23D0-4A4E-913D-609390B9152C}"/>
    <dgm:cxn modelId="{55D6FB74-B310-7448-967D-A51959A8CD42}" srcId="{D4159565-8D3F-9F47-A0D8-797C996605D9}" destId="{2C0C50FF-587A-CA40-8568-4B9A9D433F55}" srcOrd="1" destOrd="0" parTransId="{FAE96DED-FB92-A945-9A9E-09CFFD871F33}" sibTransId="{3B8F4EFA-047E-D048-80A6-22A506AFBA81}"/>
    <dgm:cxn modelId="{FB5A7979-0883-584E-A590-8A3504669940}" srcId="{54AE0F91-1631-3148-8737-0539CFD2CC69}" destId="{D4159565-8D3F-9F47-A0D8-797C996605D9}" srcOrd="2" destOrd="0" parTransId="{28CCA362-6A42-3346-B294-352A8F6949C0}" sibTransId="{BF704DBD-DBD6-FE49-8203-10152519B311}"/>
    <dgm:cxn modelId="{B5D60F80-B132-B745-B7B5-2E90726F10F7}" srcId="{5DBFA9AA-9DA8-E446-8CD1-7B2667287D1B}" destId="{CCBBB656-0967-EC40-97C0-02AC6CD5B1A6}" srcOrd="2" destOrd="0" parTransId="{0312D181-1B3D-E34A-A31C-2B9FD7F06218}" sibTransId="{21D76DF2-1C90-3845-B037-86AFC28D8D35}"/>
    <dgm:cxn modelId="{5D9DCE85-87A2-9047-95F8-58831A40888A}" srcId="{D4159565-8D3F-9F47-A0D8-797C996605D9}" destId="{1C7604E0-FC2D-6240-89AC-ACF28B0770B5}" srcOrd="2" destOrd="0" parTransId="{C9671FCF-D48E-8941-83B6-759193E1D98E}" sibTransId="{437C29BD-0E46-4441-902A-23D68B8BCF73}"/>
    <dgm:cxn modelId="{7BD0668E-6CE0-FC46-9286-A78C7290DA3E}" type="presOf" srcId="{54AE0F91-1631-3148-8737-0539CFD2CC69}" destId="{0A9169D2-8B63-B240-8C82-36D2D9503612}" srcOrd="0" destOrd="0" presId="urn:microsoft.com/office/officeart/2005/8/layout/cycle7"/>
    <dgm:cxn modelId="{6CC6D190-B782-1B45-99C5-0715229C4C73}" type="presOf" srcId="{D87B9A67-9E7E-FB4E-8C62-E3A89D990A2D}" destId="{F5C3CF63-E6D0-0445-B7DE-091FD58F48A3}" srcOrd="0" destOrd="1" presId="urn:microsoft.com/office/officeart/2005/8/layout/cycle7"/>
    <dgm:cxn modelId="{7E8E5E97-2AF3-0E42-9510-EBA5936CBEDA}" srcId="{5DBFA9AA-9DA8-E446-8CD1-7B2667287D1B}" destId="{8374F03B-046C-434A-8C2E-08096983E84E}" srcOrd="1" destOrd="0" parTransId="{1E2F3245-58E5-B143-B63D-250338A2F539}" sibTransId="{C7DB3FB6-45B3-3244-B2D9-7F1D82151148}"/>
    <dgm:cxn modelId="{48AFA3AD-DB60-5A42-BC31-321BFFE79063}" type="presOf" srcId="{2C0C50FF-587A-CA40-8568-4B9A9D433F55}" destId="{E6B52C70-CF7C-FD40-AF65-CCF751E06DC5}" srcOrd="0" destOrd="2" presId="urn:microsoft.com/office/officeart/2005/8/layout/cycle7"/>
    <dgm:cxn modelId="{7090A5C5-F7A9-B841-993F-842A6B1AC0AA}" type="presOf" srcId="{D7EB8478-0491-8C4B-BE03-1D2DAAA404B9}" destId="{E6B52C70-CF7C-FD40-AF65-CCF751E06DC5}" srcOrd="0" destOrd="1" presId="urn:microsoft.com/office/officeart/2005/8/layout/cycle7"/>
    <dgm:cxn modelId="{738B54CC-44B9-5543-B2F6-0BFFB4EA5D59}" type="presOf" srcId="{00AAAFAB-36E5-344A-A83A-D231B4D43127}" destId="{3815E969-4692-EA45-A39A-515B24C38D20}" srcOrd="1" destOrd="0" presId="urn:microsoft.com/office/officeart/2005/8/layout/cycle7"/>
    <dgm:cxn modelId="{5ABFACCE-0CD1-3946-BBA5-69F68BDAC59E}" srcId="{32C9AF8F-EEF6-EE4C-99A6-387A35A15B97}" destId="{43CB58CA-D6D9-3B45-9AA0-ECBD8C5D767F}" srcOrd="2" destOrd="0" parTransId="{9B07C09C-34F7-8544-A21E-491A51F8E1F4}" sibTransId="{2F568C43-37F8-514F-85F1-7C7BFA89C821}"/>
    <dgm:cxn modelId="{BF3674D5-B345-E04D-AED5-99FCD008CA80}" type="presOf" srcId="{BF704DBD-DBD6-FE49-8203-10152519B311}" destId="{4AC91FDE-5C61-AF40-8A09-3DD3B38C3563}" srcOrd="0" destOrd="0" presId="urn:microsoft.com/office/officeart/2005/8/layout/cycle7"/>
    <dgm:cxn modelId="{6A4678E2-8196-444F-B376-71276C3D9AD1}" type="presOf" srcId="{00AAAFAB-36E5-344A-A83A-D231B4D43127}" destId="{836ED349-16DF-FE4C-A63D-83D874A56434}" srcOrd="0" destOrd="0" presId="urn:microsoft.com/office/officeart/2005/8/layout/cycle7"/>
    <dgm:cxn modelId="{4627B4E7-4CC1-9441-B5FB-0E5CB7C58560}" type="presOf" srcId="{5DBFA9AA-9DA8-E446-8CD1-7B2667287D1B}" destId="{F5C3CF63-E6D0-0445-B7DE-091FD58F48A3}" srcOrd="0" destOrd="0" presId="urn:microsoft.com/office/officeart/2005/8/layout/cycle7"/>
    <dgm:cxn modelId="{8F0E21EA-300B-3D45-A006-46354E19B51A}" srcId="{54AE0F91-1631-3148-8737-0539CFD2CC69}" destId="{5DBFA9AA-9DA8-E446-8CD1-7B2667287D1B}" srcOrd="0" destOrd="0" parTransId="{9E054ED1-3B3D-9349-99D6-68BC130E3211}" sibTransId="{F37799BD-C6B2-3B4D-ADFB-84E74A05B612}"/>
    <dgm:cxn modelId="{A2C33BEE-EECA-604D-9BB1-65577BA6BAF3}" type="presOf" srcId="{BF704DBD-DBD6-FE49-8203-10152519B311}" destId="{06679B7B-1570-D34F-91CA-C8C99DA0F582}" srcOrd="1" destOrd="0" presId="urn:microsoft.com/office/officeart/2005/8/layout/cycle7"/>
    <dgm:cxn modelId="{F0501AF4-3531-664D-8EB8-BE7EDEDD9CC1}" srcId="{32C9AF8F-EEF6-EE4C-99A6-387A35A15B97}" destId="{891967DD-58F7-EC4A-96DF-9405F7B80D0E}" srcOrd="0" destOrd="0" parTransId="{7DC566C7-82D9-574D-8CDF-710CBC2CC152}" sibTransId="{8948BB22-3C3D-B743-9B06-F643C73211A1}"/>
    <dgm:cxn modelId="{77E5E1FB-6F91-C34E-88E1-E0C48C1C1F9B}" srcId="{32C9AF8F-EEF6-EE4C-99A6-387A35A15B97}" destId="{4BDB3380-FA95-FC42-8DAB-F03D97432C63}" srcOrd="1" destOrd="0" parTransId="{72B4A15E-BCAE-8045-AF01-492FBB440C3A}" sibTransId="{36EE1AA7-8228-9845-A444-24D12521D359}"/>
    <dgm:cxn modelId="{E5B89C2F-A957-8E41-9658-93EA2905381E}" type="presParOf" srcId="{0A9169D2-8B63-B240-8C82-36D2D9503612}" destId="{F5C3CF63-E6D0-0445-B7DE-091FD58F48A3}" srcOrd="0" destOrd="0" presId="urn:microsoft.com/office/officeart/2005/8/layout/cycle7"/>
    <dgm:cxn modelId="{D12EA9C5-9ABE-934C-AE63-2035FB63222F}" type="presParOf" srcId="{0A9169D2-8B63-B240-8C82-36D2D9503612}" destId="{E77BB69D-979E-8646-A562-B29D7A220786}" srcOrd="1" destOrd="0" presId="urn:microsoft.com/office/officeart/2005/8/layout/cycle7"/>
    <dgm:cxn modelId="{8C6CD84E-26FC-9743-9F7C-20F171430EA9}" type="presParOf" srcId="{E77BB69D-979E-8646-A562-B29D7A220786}" destId="{E7BD0A3B-8914-584E-99F7-CFCE2FC25D3B}" srcOrd="0" destOrd="0" presId="urn:microsoft.com/office/officeart/2005/8/layout/cycle7"/>
    <dgm:cxn modelId="{43413BB8-ED88-5A4E-852E-F9869FE8559C}" type="presParOf" srcId="{0A9169D2-8B63-B240-8C82-36D2D9503612}" destId="{F0B6AE86-9DC6-944B-B3AD-C3836EF3A932}" srcOrd="2" destOrd="0" presId="urn:microsoft.com/office/officeart/2005/8/layout/cycle7"/>
    <dgm:cxn modelId="{7E416EDB-9DCC-5B4D-B0AC-F452FB9AD69C}" type="presParOf" srcId="{0A9169D2-8B63-B240-8C82-36D2D9503612}" destId="{836ED349-16DF-FE4C-A63D-83D874A56434}" srcOrd="3" destOrd="0" presId="urn:microsoft.com/office/officeart/2005/8/layout/cycle7"/>
    <dgm:cxn modelId="{2876AF97-F6FB-8F42-ABB0-CC9D9BF915E0}" type="presParOf" srcId="{836ED349-16DF-FE4C-A63D-83D874A56434}" destId="{3815E969-4692-EA45-A39A-515B24C38D20}" srcOrd="0" destOrd="0" presId="urn:microsoft.com/office/officeart/2005/8/layout/cycle7"/>
    <dgm:cxn modelId="{1C79BACC-39B3-1B4F-A84E-88837BE4820C}" type="presParOf" srcId="{0A9169D2-8B63-B240-8C82-36D2D9503612}" destId="{E6B52C70-CF7C-FD40-AF65-CCF751E06DC5}" srcOrd="4" destOrd="0" presId="urn:microsoft.com/office/officeart/2005/8/layout/cycle7"/>
    <dgm:cxn modelId="{F37F5C06-39EA-4A43-9267-2F79BB50CCA8}" type="presParOf" srcId="{0A9169D2-8B63-B240-8C82-36D2D9503612}" destId="{4AC91FDE-5C61-AF40-8A09-3DD3B38C3563}" srcOrd="5" destOrd="0" presId="urn:microsoft.com/office/officeart/2005/8/layout/cycle7"/>
    <dgm:cxn modelId="{81B1B386-2A70-6442-99F3-67017A0444D7}" type="presParOf" srcId="{4AC91FDE-5C61-AF40-8A09-3DD3B38C3563}" destId="{06679B7B-1570-D34F-91CA-C8C99DA0F58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6E07E1-DC45-A641-8AB5-16B66067EEB3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5A4BC85-0524-2C4C-B1DE-6AFA0A5DD332}">
      <dgm:prSet phldrT="[텍스트]" custT="1"/>
      <dgm:spPr>
        <a:solidFill>
          <a:srgbClr val="553CC4"/>
        </a:solidFill>
      </dgm:spPr>
      <dgm:t>
        <a:bodyPr/>
        <a:lstStyle/>
        <a:p>
          <a:pPr latinLnBrk="1"/>
          <a:r>
            <a:rPr lang="ko-KR" altLang="en-US" sz="1800" dirty="0"/>
            <a:t>최신 </a:t>
          </a:r>
          <a:r>
            <a:rPr lang="en-US" altLang="ko-KR" sz="1800" dirty="0"/>
            <a:t>Frontend </a:t>
          </a:r>
          <a:r>
            <a:rPr lang="ko-KR" altLang="en-US" sz="1800" dirty="0"/>
            <a:t>기술 적용</a:t>
          </a:r>
          <a:endParaRPr lang="en-US" altLang="ko-KR" sz="1800" dirty="0"/>
        </a:p>
      </dgm:t>
    </dgm:pt>
    <dgm:pt modelId="{6837E357-5A3B-E446-B866-F633E7D395A2}" type="parTrans" cxnId="{7237D27C-793C-AB44-89D4-82F277246525}">
      <dgm:prSet/>
      <dgm:spPr/>
      <dgm:t>
        <a:bodyPr/>
        <a:lstStyle/>
        <a:p>
          <a:pPr latinLnBrk="1"/>
          <a:endParaRPr lang="ko-KR" altLang="en-US"/>
        </a:p>
      </dgm:t>
    </dgm:pt>
    <dgm:pt modelId="{DB26981F-B3E9-1045-9B8A-58A152F2EF3F}" type="sibTrans" cxnId="{7237D27C-793C-AB44-89D4-82F277246525}">
      <dgm:prSet/>
      <dgm:spPr/>
      <dgm:t>
        <a:bodyPr/>
        <a:lstStyle/>
        <a:p>
          <a:pPr latinLnBrk="1"/>
          <a:endParaRPr lang="ko-KR" altLang="en-US"/>
        </a:p>
      </dgm:t>
    </dgm:pt>
    <dgm:pt modelId="{E49ED858-6495-784E-BB12-FA2F37ECE97C}">
      <dgm:prSet phldrT="[텍스트]" custT="1"/>
      <dgm:spPr/>
      <dgm:t>
        <a:bodyPr/>
        <a:lstStyle/>
        <a:p>
          <a:pPr latinLnBrk="1"/>
          <a:r>
            <a:rPr lang="en-US" altLang="ko-KR" sz="1400" dirty="0" err="1"/>
            <a:t>VueJS</a:t>
          </a:r>
          <a:r>
            <a:rPr lang="en-US" altLang="ko-KR" sz="1400" dirty="0"/>
            <a:t> </a:t>
          </a:r>
          <a:r>
            <a:rPr lang="ko-KR" altLang="en-US" sz="1400" dirty="0"/>
            <a:t>기반 고성능 </a:t>
          </a:r>
          <a:r>
            <a:rPr lang="en-US" altLang="ko-KR" sz="1400" dirty="0"/>
            <a:t>Grid </a:t>
          </a:r>
          <a:r>
            <a:rPr lang="ko-KR" altLang="en-US" sz="1400" dirty="0"/>
            <a:t>기반 </a:t>
          </a:r>
          <a:r>
            <a:rPr lang="en-US" altLang="ko-KR" sz="1400" dirty="0"/>
            <a:t>CRUD UI ( Master-Slave )</a:t>
          </a:r>
          <a:endParaRPr lang="ko-KR" altLang="en-US" sz="1400" dirty="0"/>
        </a:p>
      </dgm:t>
    </dgm:pt>
    <dgm:pt modelId="{197192F8-E775-2849-840E-40345A8D81FA}" type="parTrans" cxnId="{7444F59D-60B2-9E43-9161-C339BC35340A}">
      <dgm:prSet/>
      <dgm:spPr/>
      <dgm:t>
        <a:bodyPr/>
        <a:lstStyle/>
        <a:p>
          <a:pPr latinLnBrk="1"/>
          <a:endParaRPr lang="ko-KR" altLang="en-US"/>
        </a:p>
      </dgm:t>
    </dgm:pt>
    <dgm:pt modelId="{AE51A653-278D-5D43-84A7-DCA4ACA2DFDE}" type="sibTrans" cxnId="{7444F59D-60B2-9E43-9161-C339BC35340A}">
      <dgm:prSet/>
      <dgm:spPr/>
      <dgm:t>
        <a:bodyPr/>
        <a:lstStyle/>
        <a:p>
          <a:pPr latinLnBrk="1"/>
          <a:endParaRPr lang="ko-KR" altLang="en-US"/>
        </a:p>
      </dgm:t>
    </dgm:pt>
    <dgm:pt modelId="{6ED5EB5E-0406-9E40-92AC-1D77F44EDC2B}">
      <dgm:prSet phldrT="[텍스트]" custT="1"/>
      <dgm:spPr>
        <a:solidFill>
          <a:srgbClr val="553CC4"/>
        </a:solidFill>
      </dgm:spPr>
      <dgm:t>
        <a:bodyPr/>
        <a:lstStyle/>
        <a:p>
          <a:pPr latinLnBrk="1"/>
          <a:r>
            <a:rPr lang="ko-KR" altLang="en-US" sz="1800" dirty="0" err="1"/>
            <a:t>멀티태넌시</a:t>
          </a:r>
          <a:endParaRPr lang="ko-KR" altLang="en-US" sz="1800" dirty="0"/>
        </a:p>
      </dgm:t>
    </dgm:pt>
    <dgm:pt modelId="{1170A411-EB76-6E40-86A0-F967EA3E5CB7}" type="parTrans" cxnId="{0393F809-42CD-7C42-9DF7-B36AE90F8CBF}">
      <dgm:prSet/>
      <dgm:spPr/>
      <dgm:t>
        <a:bodyPr/>
        <a:lstStyle/>
        <a:p>
          <a:pPr latinLnBrk="1"/>
          <a:endParaRPr lang="ko-KR" altLang="en-US"/>
        </a:p>
      </dgm:t>
    </dgm:pt>
    <dgm:pt modelId="{472EE54F-5C28-E848-8654-1DFFDB2CA72C}" type="sibTrans" cxnId="{0393F809-42CD-7C42-9DF7-B36AE90F8CBF}">
      <dgm:prSet/>
      <dgm:spPr/>
      <dgm:t>
        <a:bodyPr/>
        <a:lstStyle/>
        <a:p>
          <a:pPr latinLnBrk="1"/>
          <a:endParaRPr lang="ko-KR" altLang="en-US"/>
        </a:p>
      </dgm:t>
    </dgm:pt>
    <dgm:pt modelId="{25A00108-25F5-6E42-9B8B-0A5FFC5CBBC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가입자별 </a:t>
          </a:r>
          <a:r>
            <a:rPr lang="en-US" altLang="ko-KR" sz="1400" dirty="0"/>
            <a:t>DB Isolation (</a:t>
          </a:r>
          <a:r>
            <a:rPr lang="en-US" altLang="ko-KR" sz="1400" b="1" u="sng" dirty="0"/>
            <a:t>Single Instance Multi Tenant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14C77D6F-EF8E-4842-97F9-93569874BD63}" type="parTrans" cxnId="{DA561344-5CC7-CC4B-B7CA-11A1D4A341B0}">
      <dgm:prSet/>
      <dgm:spPr/>
      <dgm:t>
        <a:bodyPr/>
        <a:lstStyle/>
        <a:p>
          <a:pPr latinLnBrk="1"/>
          <a:endParaRPr lang="ko-KR" altLang="en-US"/>
        </a:p>
      </dgm:t>
    </dgm:pt>
    <dgm:pt modelId="{D7D6118E-E56C-E24D-A588-A43AE815DFDF}" type="sibTrans" cxnId="{DA561344-5CC7-CC4B-B7CA-11A1D4A341B0}">
      <dgm:prSet/>
      <dgm:spPr/>
      <dgm:t>
        <a:bodyPr/>
        <a:lstStyle/>
        <a:p>
          <a:pPr latinLnBrk="1"/>
          <a:endParaRPr lang="ko-KR" altLang="en-US"/>
        </a:p>
      </dgm:t>
    </dgm:pt>
    <dgm:pt modelId="{1259F481-D173-5545-8404-A0168216DC33}">
      <dgm:prSet phldrT="[텍스트]" custT="1"/>
      <dgm:spPr>
        <a:solidFill>
          <a:srgbClr val="553CC4"/>
        </a:solidFill>
      </dgm:spPr>
      <dgm:t>
        <a:bodyPr/>
        <a:lstStyle/>
        <a:p>
          <a:pPr latinLnBrk="1"/>
          <a:r>
            <a:rPr lang="en-US" altLang="ko-KR" sz="1800" dirty="0" err="1"/>
            <a:t>IaaC</a:t>
          </a:r>
          <a:r>
            <a:rPr lang="en-US" altLang="ko-KR" sz="1800" dirty="0"/>
            <a:t> / </a:t>
          </a:r>
          <a:r>
            <a:rPr lang="ko-KR" altLang="en-US" sz="1800" dirty="0" err="1"/>
            <a:t>데브옵스</a:t>
          </a:r>
          <a:r>
            <a:rPr lang="ko-KR" altLang="en-US" sz="1800" dirty="0"/>
            <a:t> 적용</a:t>
          </a:r>
        </a:p>
      </dgm:t>
    </dgm:pt>
    <dgm:pt modelId="{C6DD4D9C-DABF-AB4C-BADE-92F1A948C67E}" type="parTrans" cxnId="{F1FD8419-36B5-3844-88F5-9A2534F1805C}">
      <dgm:prSet/>
      <dgm:spPr/>
      <dgm:t>
        <a:bodyPr/>
        <a:lstStyle/>
        <a:p>
          <a:pPr latinLnBrk="1"/>
          <a:endParaRPr lang="ko-KR" altLang="en-US"/>
        </a:p>
      </dgm:t>
    </dgm:pt>
    <dgm:pt modelId="{929EC4A8-BC2A-B340-893B-83F6DB858B44}" type="sibTrans" cxnId="{F1FD8419-36B5-3844-88F5-9A2534F1805C}">
      <dgm:prSet/>
      <dgm:spPr/>
      <dgm:t>
        <a:bodyPr/>
        <a:lstStyle/>
        <a:p>
          <a:pPr latinLnBrk="1"/>
          <a:endParaRPr lang="ko-KR" altLang="en-US"/>
        </a:p>
      </dgm:t>
    </dgm:pt>
    <dgm:pt modelId="{DC725448-D8D6-574A-8186-C9BACA59D30E}">
      <dgm:prSet phldrT="[텍스트]" custT="1"/>
      <dgm:spPr/>
      <dgm:t>
        <a:bodyPr/>
        <a:lstStyle/>
        <a:p>
          <a:pPr latinLnBrk="1"/>
          <a:r>
            <a:rPr lang="ko-KR" altLang="en-US" sz="1400" dirty="0" err="1"/>
            <a:t>쿠버네티스</a:t>
          </a:r>
          <a:r>
            <a:rPr lang="ko-KR" altLang="en-US" sz="1400" dirty="0"/>
            <a:t> </a:t>
          </a:r>
          <a:r>
            <a:rPr lang="en-US" altLang="ko-KR" sz="1400" dirty="0"/>
            <a:t>/</a:t>
          </a:r>
          <a:r>
            <a:rPr lang="ko-KR" altLang="en-US" sz="1400" dirty="0"/>
            <a:t> </a:t>
          </a:r>
          <a:r>
            <a:rPr lang="ko-KR" altLang="en-US" sz="1400" b="1" u="sng" dirty="0"/>
            <a:t>컨테이너 기반 자동화</a:t>
          </a:r>
          <a:r>
            <a:rPr lang="en-US" altLang="ko-KR" sz="1400" dirty="0"/>
            <a:t>/</a:t>
          </a:r>
          <a:r>
            <a:rPr lang="ko-KR" altLang="en-US" sz="1400" dirty="0"/>
            <a:t>확장</a:t>
          </a:r>
          <a:r>
            <a:rPr lang="en-US" altLang="ko-KR" sz="1400" dirty="0"/>
            <a:t>/</a:t>
          </a:r>
          <a:r>
            <a:rPr lang="ko-KR" altLang="en-US" sz="1400" dirty="0"/>
            <a:t>축소</a:t>
          </a:r>
        </a:p>
      </dgm:t>
    </dgm:pt>
    <dgm:pt modelId="{C168EC0D-CC6D-8048-81CD-255149683CF6}" type="parTrans" cxnId="{536E2801-FEB1-9F4F-A9CF-DA9D8FE3199B}">
      <dgm:prSet/>
      <dgm:spPr/>
      <dgm:t>
        <a:bodyPr/>
        <a:lstStyle/>
        <a:p>
          <a:pPr latinLnBrk="1"/>
          <a:endParaRPr lang="ko-KR" altLang="en-US"/>
        </a:p>
      </dgm:t>
    </dgm:pt>
    <dgm:pt modelId="{4BDE9E13-394B-5545-A93D-C6534D918DC6}" type="sibTrans" cxnId="{536E2801-FEB1-9F4F-A9CF-DA9D8FE3199B}">
      <dgm:prSet/>
      <dgm:spPr/>
      <dgm:t>
        <a:bodyPr/>
        <a:lstStyle/>
        <a:p>
          <a:pPr latinLnBrk="1"/>
          <a:endParaRPr lang="ko-KR" altLang="en-US"/>
        </a:p>
      </dgm:t>
    </dgm:pt>
    <dgm:pt modelId="{843B7AFC-32F9-F541-AA04-BF76F6B70F5B}">
      <dgm:prSet phldrT="[텍스트]" custT="1"/>
      <dgm:spPr>
        <a:solidFill>
          <a:srgbClr val="553CC4"/>
        </a:solidFill>
      </dgm:spPr>
      <dgm:t>
        <a:bodyPr/>
        <a:lstStyle/>
        <a:p>
          <a:pPr latinLnBrk="1"/>
          <a:r>
            <a:rPr lang="ko-KR" altLang="en-US" sz="1800" dirty="0"/>
            <a:t>마이크로 서비스 전환</a:t>
          </a:r>
        </a:p>
      </dgm:t>
    </dgm:pt>
    <dgm:pt modelId="{A1D3E9EF-6839-754A-B819-56FBAB315B02}" type="parTrans" cxnId="{0920B1D6-1148-EB4C-ACC8-F432FCBC6F57}">
      <dgm:prSet/>
      <dgm:spPr/>
      <dgm:t>
        <a:bodyPr/>
        <a:lstStyle/>
        <a:p>
          <a:pPr latinLnBrk="1"/>
          <a:endParaRPr lang="ko-KR" altLang="en-US"/>
        </a:p>
      </dgm:t>
    </dgm:pt>
    <dgm:pt modelId="{F957308A-D0A3-1C48-B1ED-9CA3AA3E6537}" type="sibTrans" cxnId="{0920B1D6-1148-EB4C-ACC8-F432FCBC6F57}">
      <dgm:prSet/>
      <dgm:spPr/>
      <dgm:t>
        <a:bodyPr/>
        <a:lstStyle/>
        <a:p>
          <a:pPr latinLnBrk="1"/>
          <a:endParaRPr lang="ko-KR" altLang="en-US"/>
        </a:p>
      </dgm:t>
    </dgm:pt>
    <dgm:pt modelId="{F8AA06CD-C5A1-9644-833A-FA643FEC037F}">
      <dgm:prSet phldrT="[텍스트]" custT="1"/>
      <dgm:spPr/>
      <dgm:t>
        <a:bodyPr/>
        <a:lstStyle/>
        <a:p>
          <a:pPr latinLnBrk="1"/>
          <a:r>
            <a:rPr lang="ko-KR" altLang="en-US" sz="1400" b="1" u="sng" dirty="0">
              <a:solidFill>
                <a:schemeClr val="tx1"/>
              </a:solidFill>
            </a:rPr>
            <a:t>토큰 기반 인증</a:t>
          </a:r>
          <a:r>
            <a:rPr lang="en-US" altLang="ko-KR" sz="1400" dirty="0"/>
            <a:t>,</a:t>
          </a:r>
          <a:r>
            <a:rPr lang="ko-KR" altLang="en-US" sz="1400" dirty="0"/>
            <a:t> </a:t>
          </a:r>
          <a:r>
            <a:rPr lang="ko-KR" altLang="en-US" sz="1400" dirty="0" err="1"/>
            <a:t>권한별</a:t>
          </a:r>
          <a:r>
            <a:rPr lang="ko-KR" altLang="en-US" sz="1400" dirty="0"/>
            <a:t> </a:t>
          </a:r>
          <a:r>
            <a:rPr lang="en-US" altLang="ko-KR" sz="1400" dirty="0"/>
            <a:t>UI </a:t>
          </a:r>
          <a:r>
            <a:rPr lang="ko-KR" altLang="en-US" sz="1400" dirty="0"/>
            <a:t>활성</a:t>
          </a:r>
          <a:r>
            <a:rPr lang="en-US" altLang="ko-KR" sz="1400" dirty="0"/>
            <a:t>/</a:t>
          </a:r>
          <a:r>
            <a:rPr lang="ko-KR" altLang="en-US" sz="1400" dirty="0"/>
            <a:t>비활성화</a:t>
          </a:r>
          <a:r>
            <a:rPr lang="en-US" altLang="ko-KR" sz="1400" dirty="0"/>
            <a:t>,</a:t>
          </a:r>
          <a:r>
            <a:rPr lang="ko-KR" altLang="en-US" sz="1400" dirty="0"/>
            <a:t> </a:t>
          </a:r>
          <a:r>
            <a:rPr lang="en-US" altLang="ko-KR" sz="1400" dirty="0"/>
            <a:t>OAuth2.0 </a:t>
          </a:r>
          <a:r>
            <a:rPr lang="ko-KR" altLang="en-US" sz="1400" dirty="0"/>
            <a:t>기반 </a:t>
          </a:r>
          <a:r>
            <a:rPr lang="en-US" altLang="ko-KR" sz="1400" dirty="0"/>
            <a:t>3rd Party API</a:t>
          </a:r>
          <a:endParaRPr lang="ko-KR" altLang="en-US" sz="1400" dirty="0"/>
        </a:p>
      </dgm:t>
    </dgm:pt>
    <dgm:pt modelId="{FD9A4388-E4EB-814B-BA6E-3C321F9F4104}" type="parTrans" cxnId="{0207B192-87F0-B34A-8ED4-E5CA8F57AE58}">
      <dgm:prSet/>
      <dgm:spPr/>
      <dgm:t>
        <a:bodyPr/>
        <a:lstStyle/>
        <a:p>
          <a:pPr latinLnBrk="1"/>
          <a:endParaRPr lang="ko-KR" altLang="en-US"/>
        </a:p>
      </dgm:t>
    </dgm:pt>
    <dgm:pt modelId="{34918359-AB6D-FC4E-B175-D3D1F08C6BD6}" type="sibTrans" cxnId="{0207B192-87F0-B34A-8ED4-E5CA8F57AE58}">
      <dgm:prSet/>
      <dgm:spPr/>
      <dgm:t>
        <a:bodyPr/>
        <a:lstStyle/>
        <a:p>
          <a:pPr latinLnBrk="1"/>
          <a:endParaRPr lang="ko-KR" altLang="en-US"/>
        </a:p>
      </dgm:t>
    </dgm:pt>
    <dgm:pt modelId="{D4E3D063-0CA7-114B-8C58-A7741FDE913D}">
      <dgm:prSet phldrT="[텍스트]" custT="1"/>
      <dgm:spPr/>
      <dgm:t>
        <a:bodyPr/>
        <a:lstStyle/>
        <a:p>
          <a:pPr latinLnBrk="1"/>
          <a:r>
            <a:rPr lang="ko-KR" altLang="en-US" sz="1400" dirty="0"/>
            <a:t>가입자별 </a:t>
          </a:r>
          <a:r>
            <a:rPr lang="en-US" altLang="ko-KR" sz="1400" dirty="0"/>
            <a:t>Custom Brand, Custom Data, Custom Business Logic</a:t>
          </a:r>
          <a:endParaRPr lang="ko-KR" altLang="en-US" sz="1400" dirty="0"/>
        </a:p>
      </dgm:t>
    </dgm:pt>
    <dgm:pt modelId="{4B1C875E-9EB2-4E4A-853C-8F3E52E164C0}" type="parTrans" cxnId="{942B3417-4C4E-3443-9D5A-75C7F413AA81}">
      <dgm:prSet/>
      <dgm:spPr/>
      <dgm:t>
        <a:bodyPr/>
        <a:lstStyle/>
        <a:p>
          <a:pPr latinLnBrk="1"/>
          <a:endParaRPr lang="ko-KR" altLang="en-US"/>
        </a:p>
      </dgm:t>
    </dgm:pt>
    <dgm:pt modelId="{1382929B-F844-6B40-A4B7-C77A5B5C9099}" type="sibTrans" cxnId="{942B3417-4C4E-3443-9D5A-75C7F413AA81}">
      <dgm:prSet/>
      <dgm:spPr/>
      <dgm:t>
        <a:bodyPr/>
        <a:lstStyle/>
        <a:p>
          <a:pPr latinLnBrk="1"/>
          <a:endParaRPr lang="ko-KR" altLang="en-US"/>
        </a:p>
      </dgm:t>
    </dgm:pt>
    <dgm:pt modelId="{4D17062B-28C5-6940-811C-368C0A10E9CB}">
      <dgm:prSet phldrT="[텍스트]" custT="1"/>
      <dgm:spPr/>
      <dgm:t>
        <a:bodyPr/>
        <a:lstStyle/>
        <a:p>
          <a:pPr latinLnBrk="1"/>
          <a:r>
            <a:rPr lang="en-US" altLang="ko-KR" sz="1400" dirty="0"/>
            <a:t>Form (Text, Number, Data Picker, Validation ) / </a:t>
          </a:r>
          <a:r>
            <a:rPr lang="en-US" altLang="ko-KR" sz="1400" dirty="0" err="1"/>
            <a:t>Seach</a:t>
          </a:r>
          <a:r>
            <a:rPr lang="en-US" altLang="ko-KR" sz="1400" dirty="0"/>
            <a:t> Box,</a:t>
          </a:r>
          <a:r>
            <a:rPr lang="ko-KR" altLang="en-US" sz="1400" dirty="0"/>
            <a:t> </a:t>
          </a:r>
          <a:r>
            <a:rPr lang="en-US" altLang="ko-KR" sz="1400" dirty="0"/>
            <a:t>Chart / Report</a:t>
          </a:r>
          <a:endParaRPr lang="ko-KR" altLang="en-US" sz="1400" dirty="0"/>
        </a:p>
      </dgm:t>
    </dgm:pt>
    <dgm:pt modelId="{0E7050E1-3137-CE42-A17E-B9F81CD8AC31}" type="sibTrans" cxnId="{22C1CA16-4A6A-784C-838A-B8AE09FC387F}">
      <dgm:prSet/>
      <dgm:spPr/>
      <dgm:t>
        <a:bodyPr/>
        <a:lstStyle/>
        <a:p>
          <a:pPr latinLnBrk="1"/>
          <a:endParaRPr lang="ko-KR" altLang="en-US"/>
        </a:p>
      </dgm:t>
    </dgm:pt>
    <dgm:pt modelId="{13095446-2312-F44B-890E-133241D2483B}" type="parTrans" cxnId="{22C1CA16-4A6A-784C-838A-B8AE09FC387F}">
      <dgm:prSet/>
      <dgm:spPr/>
      <dgm:t>
        <a:bodyPr/>
        <a:lstStyle/>
        <a:p>
          <a:pPr latinLnBrk="1"/>
          <a:endParaRPr lang="ko-KR" altLang="en-US"/>
        </a:p>
      </dgm:t>
    </dgm:pt>
    <dgm:pt modelId="{E7D13A21-9BE1-0C48-9142-BB8E814DA836}">
      <dgm:prSet phldrT="[텍스트]" custT="1"/>
      <dgm:spPr/>
      <dgm:t>
        <a:bodyPr/>
        <a:lstStyle/>
        <a:p>
          <a:pPr latinLnBrk="1"/>
          <a:r>
            <a:rPr lang="ko-KR" altLang="en-US" sz="1400" dirty="0" err="1"/>
            <a:t>스프링부트</a:t>
          </a:r>
          <a:r>
            <a:rPr lang="ko-KR" altLang="en-US" sz="1400" dirty="0"/>
            <a:t> 기반 </a:t>
          </a:r>
          <a:r>
            <a:rPr lang="ko-KR" altLang="en-US" sz="1400" dirty="0" err="1"/>
            <a:t>백엔드</a:t>
          </a:r>
          <a:r>
            <a:rPr lang="ko-KR" altLang="en-US" sz="1400" dirty="0"/>
            <a:t> </a:t>
          </a:r>
          <a:r>
            <a:rPr lang="en-US" altLang="ko-KR" sz="1400" dirty="0"/>
            <a:t>&amp;</a:t>
          </a:r>
          <a:r>
            <a:rPr lang="ko-KR" altLang="en-US" sz="1400" dirty="0"/>
            <a:t> </a:t>
          </a:r>
          <a:r>
            <a:rPr lang="ko-KR" altLang="en-US" sz="1400" b="1" u="sng" dirty="0" err="1"/>
            <a:t>클린</a:t>
          </a:r>
          <a:r>
            <a:rPr lang="en-US" altLang="ko-KR" sz="1400" b="1" u="sng" dirty="0"/>
            <a:t> </a:t>
          </a:r>
          <a:r>
            <a:rPr lang="ko-KR" altLang="en-US" sz="1400" b="1" u="sng" dirty="0"/>
            <a:t>아키텍처 </a:t>
          </a:r>
          <a:r>
            <a:rPr lang="ko-KR" altLang="en-US" sz="1400" dirty="0"/>
            <a:t>적용</a:t>
          </a:r>
        </a:p>
      </dgm:t>
    </dgm:pt>
    <dgm:pt modelId="{21CC0028-454F-1F47-A2FF-195C52211725}" type="parTrans" cxnId="{16CF093E-90A5-814A-9679-DE105D331456}">
      <dgm:prSet/>
      <dgm:spPr/>
      <dgm:t>
        <a:bodyPr/>
        <a:lstStyle/>
        <a:p>
          <a:pPr latinLnBrk="1"/>
          <a:endParaRPr lang="ko-KR" altLang="en-US"/>
        </a:p>
      </dgm:t>
    </dgm:pt>
    <dgm:pt modelId="{A0065753-3924-B74F-8BDA-4EC8D241D10E}" type="sibTrans" cxnId="{16CF093E-90A5-814A-9679-DE105D331456}">
      <dgm:prSet/>
      <dgm:spPr/>
      <dgm:t>
        <a:bodyPr/>
        <a:lstStyle/>
        <a:p>
          <a:pPr latinLnBrk="1"/>
          <a:endParaRPr lang="ko-KR" altLang="en-US"/>
        </a:p>
      </dgm:t>
    </dgm:pt>
    <dgm:pt modelId="{2201EDB4-F0D6-B044-88C3-62AB22426E37}">
      <dgm:prSet phldrT="[텍스트]" custT="1"/>
      <dgm:spPr/>
      <dgm:t>
        <a:bodyPr/>
        <a:lstStyle/>
        <a:p>
          <a:pPr latinLnBrk="1"/>
          <a:r>
            <a:rPr lang="ko-KR" altLang="en-US" sz="1400" b="1" u="sng" dirty="0"/>
            <a:t>이벤트 기반 아키텍처 </a:t>
          </a:r>
          <a:r>
            <a:rPr lang="en-US" altLang="ko-KR" sz="1400" dirty="0"/>
            <a:t>(</a:t>
          </a:r>
          <a:r>
            <a:rPr lang="ko-KR" altLang="en-US" sz="1400" dirty="0"/>
            <a:t> 장애발생시 이벤트 보관 </a:t>
          </a:r>
          <a:r>
            <a:rPr lang="en-US" altLang="ko-KR" sz="1400" dirty="0"/>
            <a:t>/</a:t>
          </a:r>
          <a:r>
            <a:rPr lang="ko-KR" altLang="en-US" sz="1400" dirty="0"/>
            <a:t> 리플레이</a:t>
          </a:r>
          <a:r>
            <a:rPr lang="en-US" altLang="ko-KR" sz="1400" dirty="0"/>
            <a:t>,</a:t>
          </a:r>
          <a:r>
            <a:rPr lang="ko-KR" altLang="en-US" sz="1400" dirty="0"/>
            <a:t> </a:t>
          </a:r>
          <a:r>
            <a:rPr lang="en-US" altLang="ko-KR" sz="1400" dirty="0"/>
            <a:t>CQRS, Saga Pattern )</a:t>
          </a:r>
          <a:r>
            <a:rPr lang="ko-KR" altLang="en-US" sz="1400" dirty="0"/>
            <a:t> </a:t>
          </a:r>
        </a:p>
      </dgm:t>
    </dgm:pt>
    <dgm:pt modelId="{428E60D4-2A74-6347-B58F-414D3C680E6C}" type="parTrans" cxnId="{A601533C-2464-9643-AFCD-D91EA84C917D}">
      <dgm:prSet/>
      <dgm:spPr/>
      <dgm:t>
        <a:bodyPr/>
        <a:lstStyle/>
        <a:p>
          <a:pPr latinLnBrk="1"/>
          <a:endParaRPr lang="ko-KR" altLang="en-US"/>
        </a:p>
      </dgm:t>
    </dgm:pt>
    <dgm:pt modelId="{738F7F57-E49D-6540-9DB6-4812D5F395B4}" type="sibTrans" cxnId="{A601533C-2464-9643-AFCD-D91EA84C917D}">
      <dgm:prSet/>
      <dgm:spPr/>
      <dgm:t>
        <a:bodyPr/>
        <a:lstStyle/>
        <a:p>
          <a:pPr latinLnBrk="1"/>
          <a:endParaRPr lang="ko-KR" altLang="en-US"/>
        </a:p>
      </dgm:t>
    </dgm:pt>
    <dgm:pt modelId="{69776A12-4AE6-3E40-AA76-5F2E3039326A}">
      <dgm:prSet phldrT="[텍스트]" custT="1"/>
      <dgm:spPr/>
      <dgm:t>
        <a:bodyPr/>
        <a:lstStyle/>
        <a:p>
          <a:pPr latinLnBrk="1"/>
          <a:r>
            <a:rPr lang="en-US" altLang="ko-KR" sz="1400" dirty="0"/>
            <a:t>Build with </a:t>
          </a:r>
          <a:r>
            <a:rPr lang="en-US" altLang="ko-KR" sz="1400" dirty="0" err="1"/>
            <a:t>Github</a:t>
          </a:r>
          <a:r>
            <a:rPr lang="en-US" altLang="ko-KR" sz="1400" dirty="0"/>
            <a:t> Actions </a:t>
          </a:r>
          <a:r>
            <a:rPr lang="en-US" altLang="ko-KR" sz="1400" dirty="0">
              <a:sym typeface="Wingdings" pitchFamily="2" charset="2"/>
            </a:rPr>
            <a:t> Deploy with </a:t>
          </a:r>
          <a:r>
            <a:rPr lang="en-US" altLang="ko-KR" sz="1400" dirty="0"/>
            <a:t>Argo CD ( </a:t>
          </a:r>
          <a:r>
            <a:rPr lang="en-US" altLang="ko-KR" sz="1400" b="1" u="sng" dirty="0" err="1"/>
            <a:t>GitOps</a:t>
          </a:r>
          <a:r>
            <a:rPr lang="en-US" altLang="ko-KR" sz="1400" dirty="0"/>
            <a:t> )</a:t>
          </a:r>
          <a:endParaRPr lang="ko-KR" altLang="en-US" sz="1400" dirty="0"/>
        </a:p>
      </dgm:t>
    </dgm:pt>
    <dgm:pt modelId="{7DB6B596-04C3-764A-9F6C-2705A935BCC5}" type="parTrans" cxnId="{E63B1218-64C8-9C4C-B5D4-8B4152A9749D}">
      <dgm:prSet/>
      <dgm:spPr/>
      <dgm:t>
        <a:bodyPr/>
        <a:lstStyle/>
        <a:p>
          <a:pPr latinLnBrk="1"/>
          <a:endParaRPr lang="ko-KR" altLang="en-US"/>
        </a:p>
      </dgm:t>
    </dgm:pt>
    <dgm:pt modelId="{2E048EB2-F5BA-7641-B539-F205C68753C6}" type="sibTrans" cxnId="{E63B1218-64C8-9C4C-B5D4-8B4152A9749D}">
      <dgm:prSet/>
      <dgm:spPr/>
      <dgm:t>
        <a:bodyPr/>
        <a:lstStyle/>
        <a:p>
          <a:pPr latinLnBrk="1"/>
          <a:endParaRPr lang="ko-KR" altLang="en-US"/>
        </a:p>
      </dgm:t>
    </dgm:pt>
    <dgm:pt modelId="{6A1228EA-9A95-8640-9008-98726E1679CD}">
      <dgm:prSet phldrT="[텍스트]" custT="1"/>
      <dgm:spPr/>
      <dgm:t>
        <a:bodyPr/>
        <a:lstStyle/>
        <a:p>
          <a:pPr latinLnBrk="1"/>
          <a:r>
            <a:rPr lang="en-US" altLang="ko-KR" sz="1400" b="1" u="sng" dirty="0"/>
            <a:t>Front &amp; Back-end </a:t>
          </a:r>
          <a:r>
            <a:rPr lang="ko-KR" altLang="en-US" sz="1400" b="1" u="sng" dirty="0"/>
            <a:t>분리</a:t>
          </a:r>
        </a:p>
      </dgm:t>
    </dgm:pt>
    <dgm:pt modelId="{188BCD81-AA5E-1841-A822-9355D7653C45}" type="parTrans" cxnId="{D464E224-7D88-9F42-B951-002D1CB2B213}">
      <dgm:prSet/>
      <dgm:spPr/>
      <dgm:t>
        <a:bodyPr/>
        <a:lstStyle/>
        <a:p>
          <a:pPr latinLnBrk="1"/>
          <a:endParaRPr lang="ko-KR" altLang="en-US"/>
        </a:p>
      </dgm:t>
    </dgm:pt>
    <dgm:pt modelId="{71DE3D67-BECD-FC4A-93D6-4EDEFF42998B}" type="sibTrans" cxnId="{D464E224-7D88-9F42-B951-002D1CB2B213}">
      <dgm:prSet/>
      <dgm:spPr/>
      <dgm:t>
        <a:bodyPr/>
        <a:lstStyle/>
        <a:p>
          <a:pPr latinLnBrk="1"/>
          <a:endParaRPr lang="ko-KR" altLang="en-US"/>
        </a:p>
      </dgm:t>
    </dgm:pt>
    <dgm:pt modelId="{75DF96EE-7EC4-D74F-BB86-B89EABB73BD4}" type="pres">
      <dgm:prSet presAssocID="{5E6E07E1-DC45-A641-8AB5-16B66067EEB3}" presName="Name0" presStyleCnt="0">
        <dgm:presLayoutVars>
          <dgm:dir/>
          <dgm:animLvl val="lvl"/>
          <dgm:resizeHandles val="exact"/>
        </dgm:presLayoutVars>
      </dgm:prSet>
      <dgm:spPr/>
    </dgm:pt>
    <dgm:pt modelId="{144EE51A-1B63-FE4B-B7CB-041203005FAA}" type="pres">
      <dgm:prSet presAssocID="{843B7AFC-32F9-F541-AA04-BF76F6B70F5B}" presName="linNode" presStyleCnt="0"/>
      <dgm:spPr/>
    </dgm:pt>
    <dgm:pt modelId="{C04E2A13-B341-A54E-AEC4-9D5762B8C947}" type="pres">
      <dgm:prSet presAssocID="{843B7AFC-32F9-F541-AA04-BF76F6B70F5B}" presName="parentText" presStyleLbl="node1" presStyleIdx="0" presStyleCnt="4" custScaleX="70527">
        <dgm:presLayoutVars>
          <dgm:chMax val="1"/>
          <dgm:bulletEnabled val="1"/>
        </dgm:presLayoutVars>
      </dgm:prSet>
      <dgm:spPr/>
    </dgm:pt>
    <dgm:pt modelId="{E6F7888D-772D-BA4A-A0BD-4C1E890B838D}" type="pres">
      <dgm:prSet presAssocID="{843B7AFC-32F9-F541-AA04-BF76F6B70F5B}" presName="descendantText" presStyleLbl="alignAccFollowNode1" presStyleIdx="0" presStyleCnt="4">
        <dgm:presLayoutVars>
          <dgm:bulletEnabled val="1"/>
        </dgm:presLayoutVars>
      </dgm:prSet>
      <dgm:spPr/>
    </dgm:pt>
    <dgm:pt modelId="{C6DD80FD-44A1-E743-8E85-E9A72809ABAF}" type="pres">
      <dgm:prSet presAssocID="{F957308A-D0A3-1C48-B1ED-9CA3AA3E6537}" presName="sp" presStyleCnt="0"/>
      <dgm:spPr/>
    </dgm:pt>
    <dgm:pt modelId="{57B9739F-63F3-E14B-8FA6-9EE5F084333D}" type="pres">
      <dgm:prSet presAssocID="{05A4BC85-0524-2C4C-B1DE-6AFA0A5DD332}" presName="linNode" presStyleCnt="0"/>
      <dgm:spPr/>
    </dgm:pt>
    <dgm:pt modelId="{9103CBDC-F738-5D4A-A4FA-85B8FDC0B467}" type="pres">
      <dgm:prSet presAssocID="{05A4BC85-0524-2C4C-B1DE-6AFA0A5DD332}" presName="parentText" presStyleLbl="node1" presStyleIdx="1" presStyleCnt="4" custScaleX="70527">
        <dgm:presLayoutVars>
          <dgm:chMax val="1"/>
          <dgm:bulletEnabled val="1"/>
        </dgm:presLayoutVars>
      </dgm:prSet>
      <dgm:spPr/>
    </dgm:pt>
    <dgm:pt modelId="{EC8F24D0-9F7E-1941-AFD8-7906DD8DCE8C}" type="pres">
      <dgm:prSet presAssocID="{05A4BC85-0524-2C4C-B1DE-6AFA0A5DD332}" presName="descendantText" presStyleLbl="alignAccFollowNode1" presStyleIdx="1" presStyleCnt="4">
        <dgm:presLayoutVars>
          <dgm:bulletEnabled val="1"/>
        </dgm:presLayoutVars>
      </dgm:prSet>
      <dgm:spPr/>
    </dgm:pt>
    <dgm:pt modelId="{64704BFD-EDB6-1E4E-A291-2C3878789454}" type="pres">
      <dgm:prSet presAssocID="{DB26981F-B3E9-1045-9B8A-58A152F2EF3F}" presName="sp" presStyleCnt="0"/>
      <dgm:spPr/>
    </dgm:pt>
    <dgm:pt modelId="{16196A41-4C60-2B4B-840F-CDA7C5C82ACC}" type="pres">
      <dgm:prSet presAssocID="{6ED5EB5E-0406-9E40-92AC-1D77F44EDC2B}" presName="linNode" presStyleCnt="0"/>
      <dgm:spPr/>
    </dgm:pt>
    <dgm:pt modelId="{B032F412-EAD8-534F-B0DD-212C5A9835A5}" type="pres">
      <dgm:prSet presAssocID="{6ED5EB5E-0406-9E40-92AC-1D77F44EDC2B}" presName="parentText" presStyleLbl="node1" presStyleIdx="2" presStyleCnt="4" custScaleX="70527">
        <dgm:presLayoutVars>
          <dgm:chMax val="1"/>
          <dgm:bulletEnabled val="1"/>
        </dgm:presLayoutVars>
      </dgm:prSet>
      <dgm:spPr/>
    </dgm:pt>
    <dgm:pt modelId="{E3590F4E-0B69-6141-B7F4-D9FFCF369B40}" type="pres">
      <dgm:prSet presAssocID="{6ED5EB5E-0406-9E40-92AC-1D77F44EDC2B}" presName="descendantText" presStyleLbl="alignAccFollowNode1" presStyleIdx="2" presStyleCnt="4">
        <dgm:presLayoutVars>
          <dgm:bulletEnabled val="1"/>
        </dgm:presLayoutVars>
      </dgm:prSet>
      <dgm:spPr/>
    </dgm:pt>
    <dgm:pt modelId="{D36F4F62-1642-4849-B814-339C7858BCCE}" type="pres">
      <dgm:prSet presAssocID="{472EE54F-5C28-E848-8654-1DFFDB2CA72C}" presName="sp" presStyleCnt="0"/>
      <dgm:spPr/>
    </dgm:pt>
    <dgm:pt modelId="{65BE9F81-DCE7-024B-B4AC-5F586066D590}" type="pres">
      <dgm:prSet presAssocID="{1259F481-D173-5545-8404-A0168216DC33}" presName="linNode" presStyleCnt="0"/>
      <dgm:spPr/>
    </dgm:pt>
    <dgm:pt modelId="{305BF1C7-1E2D-F745-82BB-886B4AFE8B72}" type="pres">
      <dgm:prSet presAssocID="{1259F481-D173-5545-8404-A0168216DC33}" presName="parentText" presStyleLbl="node1" presStyleIdx="3" presStyleCnt="4" custScaleX="70527">
        <dgm:presLayoutVars>
          <dgm:chMax val="1"/>
          <dgm:bulletEnabled val="1"/>
        </dgm:presLayoutVars>
      </dgm:prSet>
      <dgm:spPr/>
    </dgm:pt>
    <dgm:pt modelId="{91513108-A51F-CA45-9CCE-EF33D95107A4}" type="pres">
      <dgm:prSet presAssocID="{1259F481-D173-5545-8404-A0168216DC3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36E2801-FEB1-9F4F-A9CF-DA9D8FE3199B}" srcId="{1259F481-D173-5545-8404-A0168216DC33}" destId="{DC725448-D8D6-574A-8186-C9BACA59D30E}" srcOrd="0" destOrd="0" parTransId="{C168EC0D-CC6D-8048-81CD-255149683CF6}" sibTransId="{4BDE9E13-394B-5545-A93D-C6534D918DC6}"/>
    <dgm:cxn modelId="{0393F809-42CD-7C42-9DF7-B36AE90F8CBF}" srcId="{5E6E07E1-DC45-A641-8AB5-16B66067EEB3}" destId="{6ED5EB5E-0406-9E40-92AC-1D77F44EDC2B}" srcOrd="2" destOrd="0" parTransId="{1170A411-EB76-6E40-86A0-F967EA3E5CB7}" sibTransId="{472EE54F-5C28-E848-8654-1DFFDB2CA72C}"/>
    <dgm:cxn modelId="{1F2D710C-74AF-784A-99FB-38F58B9EE1E3}" type="presOf" srcId="{25A00108-25F5-6E42-9B8B-0A5FFC5CBBC5}" destId="{E3590F4E-0B69-6141-B7F4-D9FFCF369B40}" srcOrd="0" destOrd="0" presId="urn:microsoft.com/office/officeart/2005/8/layout/vList5"/>
    <dgm:cxn modelId="{22C1CA16-4A6A-784C-838A-B8AE09FC387F}" srcId="{05A4BC85-0524-2C4C-B1DE-6AFA0A5DD332}" destId="{4D17062B-28C5-6940-811C-368C0A10E9CB}" srcOrd="2" destOrd="0" parTransId="{13095446-2312-F44B-890E-133241D2483B}" sibTransId="{0E7050E1-3137-CE42-A17E-B9F81CD8AC31}"/>
    <dgm:cxn modelId="{942B3417-4C4E-3443-9D5A-75C7F413AA81}" srcId="{6ED5EB5E-0406-9E40-92AC-1D77F44EDC2B}" destId="{D4E3D063-0CA7-114B-8C58-A7741FDE913D}" srcOrd="1" destOrd="0" parTransId="{4B1C875E-9EB2-4E4A-853C-8F3E52E164C0}" sibTransId="{1382929B-F844-6B40-A4B7-C77A5B5C9099}"/>
    <dgm:cxn modelId="{E0ACEE17-ED20-5F41-9831-54A45CF7535E}" type="presOf" srcId="{843B7AFC-32F9-F541-AA04-BF76F6B70F5B}" destId="{C04E2A13-B341-A54E-AEC4-9D5762B8C947}" srcOrd="0" destOrd="0" presId="urn:microsoft.com/office/officeart/2005/8/layout/vList5"/>
    <dgm:cxn modelId="{E63B1218-64C8-9C4C-B5D4-8B4152A9749D}" srcId="{1259F481-D173-5545-8404-A0168216DC33}" destId="{69776A12-4AE6-3E40-AA76-5F2E3039326A}" srcOrd="1" destOrd="0" parTransId="{7DB6B596-04C3-764A-9F6C-2705A935BCC5}" sibTransId="{2E048EB2-F5BA-7641-B539-F205C68753C6}"/>
    <dgm:cxn modelId="{F1FD8419-36B5-3844-88F5-9A2534F1805C}" srcId="{5E6E07E1-DC45-A641-8AB5-16B66067EEB3}" destId="{1259F481-D173-5545-8404-A0168216DC33}" srcOrd="3" destOrd="0" parTransId="{C6DD4D9C-DABF-AB4C-BADE-92F1A948C67E}" sibTransId="{929EC4A8-BC2A-B340-893B-83F6DB858B44}"/>
    <dgm:cxn modelId="{09E90221-62AD-A940-86B4-26BC233348AD}" type="presOf" srcId="{69776A12-4AE6-3E40-AA76-5F2E3039326A}" destId="{91513108-A51F-CA45-9CCE-EF33D95107A4}" srcOrd="0" destOrd="1" presId="urn:microsoft.com/office/officeart/2005/8/layout/vList5"/>
    <dgm:cxn modelId="{D464E224-7D88-9F42-B951-002D1CB2B213}" srcId="{05A4BC85-0524-2C4C-B1DE-6AFA0A5DD332}" destId="{6A1228EA-9A95-8640-9008-98726E1679CD}" srcOrd="0" destOrd="0" parTransId="{188BCD81-AA5E-1841-A822-9355D7653C45}" sibTransId="{71DE3D67-BECD-FC4A-93D6-4EDEFF42998B}"/>
    <dgm:cxn modelId="{A601533C-2464-9643-AFCD-D91EA84C917D}" srcId="{843B7AFC-32F9-F541-AA04-BF76F6B70F5B}" destId="{2201EDB4-F0D6-B044-88C3-62AB22426E37}" srcOrd="2" destOrd="0" parTransId="{428E60D4-2A74-6347-B58F-414D3C680E6C}" sibTransId="{738F7F57-E49D-6540-9DB6-4812D5F395B4}"/>
    <dgm:cxn modelId="{16CF093E-90A5-814A-9679-DE105D331456}" srcId="{843B7AFC-32F9-F541-AA04-BF76F6B70F5B}" destId="{E7D13A21-9BE1-0C48-9142-BB8E814DA836}" srcOrd="1" destOrd="0" parTransId="{21CC0028-454F-1F47-A2FF-195C52211725}" sibTransId="{A0065753-3924-B74F-8BDA-4EC8D241D10E}"/>
    <dgm:cxn modelId="{DA561344-5CC7-CC4B-B7CA-11A1D4A341B0}" srcId="{6ED5EB5E-0406-9E40-92AC-1D77F44EDC2B}" destId="{25A00108-25F5-6E42-9B8B-0A5FFC5CBBC5}" srcOrd="0" destOrd="0" parTransId="{14C77D6F-EF8E-4842-97F9-93569874BD63}" sibTransId="{D7D6118E-E56C-E24D-A588-A43AE815DFDF}"/>
    <dgm:cxn modelId="{52C90545-FDAA-0A48-AF3C-4F5875D717CF}" type="presOf" srcId="{F8AA06CD-C5A1-9644-833A-FA643FEC037F}" destId="{E6F7888D-772D-BA4A-A0BD-4C1E890B838D}" srcOrd="0" destOrd="0" presId="urn:microsoft.com/office/officeart/2005/8/layout/vList5"/>
    <dgm:cxn modelId="{DFC41849-84AF-4940-B255-7001F9265991}" type="presOf" srcId="{05A4BC85-0524-2C4C-B1DE-6AFA0A5DD332}" destId="{9103CBDC-F738-5D4A-A4FA-85B8FDC0B467}" srcOrd="0" destOrd="0" presId="urn:microsoft.com/office/officeart/2005/8/layout/vList5"/>
    <dgm:cxn modelId="{38CEAE56-CF1F-E64D-8BCE-8E6207D645DF}" type="presOf" srcId="{DC725448-D8D6-574A-8186-C9BACA59D30E}" destId="{91513108-A51F-CA45-9CCE-EF33D95107A4}" srcOrd="0" destOrd="0" presId="urn:microsoft.com/office/officeart/2005/8/layout/vList5"/>
    <dgm:cxn modelId="{17331D5D-7E3B-DA43-BF4D-03B86D36FAD1}" type="presOf" srcId="{4D17062B-28C5-6940-811C-368C0A10E9CB}" destId="{EC8F24D0-9F7E-1941-AFD8-7906DD8DCE8C}" srcOrd="0" destOrd="2" presId="urn:microsoft.com/office/officeart/2005/8/layout/vList5"/>
    <dgm:cxn modelId="{F8AAB55D-037F-FD45-B8D6-761E5319108D}" type="presOf" srcId="{6A1228EA-9A95-8640-9008-98726E1679CD}" destId="{EC8F24D0-9F7E-1941-AFD8-7906DD8DCE8C}" srcOrd="0" destOrd="0" presId="urn:microsoft.com/office/officeart/2005/8/layout/vList5"/>
    <dgm:cxn modelId="{6EE52963-8E93-FD44-8513-DCC551535B59}" type="presOf" srcId="{6ED5EB5E-0406-9E40-92AC-1D77F44EDC2B}" destId="{B032F412-EAD8-534F-B0DD-212C5A9835A5}" srcOrd="0" destOrd="0" presId="urn:microsoft.com/office/officeart/2005/8/layout/vList5"/>
    <dgm:cxn modelId="{60F1737C-821E-0D45-9154-44D774FAB149}" type="presOf" srcId="{E7D13A21-9BE1-0C48-9142-BB8E814DA836}" destId="{E6F7888D-772D-BA4A-A0BD-4C1E890B838D}" srcOrd="0" destOrd="1" presId="urn:microsoft.com/office/officeart/2005/8/layout/vList5"/>
    <dgm:cxn modelId="{7237D27C-793C-AB44-89D4-82F277246525}" srcId="{5E6E07E1-DC45-A641-8AB5-16B66067EEB3}" destId="{05A4BC85-0524-2C4C-B1DE-6AFA0A5DD332}" srcOrd="1" destOrd="0" parTransId="{6837E357-5A3B-E446-B866-F633E7D395A2}" sibTransId="{DB26981F-B3E9-1045-9B8A-58A152F2EF3F}"/>
    <dgm:cxn modelId="{0207B192-87F0-B34A-8ED4-E5CA8F57AE58}" srcId="{843B7AFC-32F9-F541-AA04-BF76F6B70F5B}" destId="{F8AA06CD-C5A1-9644-833A-FA643FEC037F}" srcOrd="0" destOrd="0" parTransId="{FD9A4388-E4EB-814B-BA6E-3C321F9F4104}" sibTransId="{34918359-AB6D-FC4E-B175-D3D1F08C6BD6}"/>
    <dgm:cxn modelId="{6180F397-A46D-124A-9E43-6D7DC630F7D7}" type="presOf" srcId="{5E6E07E1-DC45-A641-8AB5-16B66067EEB3}" destId="{75DF96EE-7EC4-D74F-BB86-B89EABB73BD4}" srcOrd="0" destOrd="0" presId="urn:microsoft.com/office/officeart/2005/8/layout/vList5"/>
    <dgm:cxn modelId="{7444F59D-60B2-9E43-9161-C339BC35340A}" srcId="{05A4BC85-0524-2C4C-B1DE-6AFA0A5DD332}" destId="{E49ED858-6495-784E-BB12-FA2F37ECE97C}" srcOrd="1" destOrd="0" parTransId="{197192F8-E775-2849-840E-40345A8D81FA}" sibTransId="{AE51A653-278D-5D43-84A7-DCA4ACA2DFDE}"/>
    <dgm:cxn modelId="{BC5E79C2-F0FD-8845-BC8F-E282FCD08B10}" type="presOf" srcId="{1259F481-D173-5545-8404-A0168216DC33}" destId="{305BF1C7-1E2D-F745-82BB-886B4AFE8B72}" srcOrd="0" destOrd="0" presId="urn:microsoft.com/office/officeart/2005/8/layout/vList5"/>
    <dgm:cxn modelId="{3360F1CD-BB67-034E-A04F-38E335C65A94}" type="presOf" srcId="{E49ED858-6495-784E-BB12-FA2F37ECE97C}" destId="{EC8F24D0-9F7E-1941-AFD8-7906DD8DCE8C}" srcOrd="0" destOrd="1" presId="urn:microsoft.com/office/officeart/2005/8/layout/vList5"/>
    <dgm:cxn modelId="{0920B1D6-1148-EB4C-ACC8-F432FCBC6F57}" srcId="{5E6E07E1-DC45-A641-8AB5-16B66067EEB3}" destId="{843B7AFC-32F9-F541-AA04-BF76F6B70F5B}" srcOrd="0" destOrd="0" parTransId="{A1D3E9EF-6839-754A-B819-56FBAB315B02}" sibTransId="{F957308A-D0A3-1C48-B1ED-9CA3AA3E6537}"/>
    <dgm:cxn modelId="{9C873BDD-794E-2C49-9ADF-DEDF14E7E296}" type="presOf" srcId="{2201EDB4-F0D6-B044-88C3-62AB22426E37}" destId="{E6F7888D-772D-BA4A-A0BD-4C1E890B838D}" srcOrd="0" destOrd="2" presId="urn:microsoft.com/office/officeart/2005/8/layout/vList5"/>
    <dgm:cxn modelId="{4733E9E4-9E66-5C4D-ABA3-B5102BB50174}" type="presOf" srcId="{D4E3D063-0CA7-114B-8C58-A7741FDE913D}" destId="{E3590F4E-0B69-6141-B7F4-D9FFCF369B40}" srcOrd="0" destOrd="1" presId="urn:microsoft.com/office/officeart/2005/8/layout/vList5"/>
    <dgm:cxn modelId="{3215B832-CC43-4442-B3E6-64477583DDD6}" type="presParOf" srcId="{75DF96EE-7EC4-D74F-BB86-B89EABB73BD4}" destId="{144EE51A-1B63-FE4B-B7CB-041203005FAA}" srcOrd="0" destOrd="0" presId="urn:microsoft.com/office/officeart/2005/8/layout/vList5"/>
    <dgm:cxn modelId="{A4B798BF-47AD-C749-8DAF-2CA689D7E255}" type="presParOf" srcId="{144EE51A-1B63-FE4B-B7CB-041203005FAA}" destId="{C04E2A13-B341-A54E-AEC4-9D5762B8C947}" srcOrd="0" destOrd="0" presId="urn:microsoft.com/office/officeart/2005/8/layout/vList5"/>
    <dgm:cxn modelId="{D6C7477F-A699-0D4D-80C7-FD86475DD9D2}" type="presParOf" srcId="{144EE51A-1B63-FE4B-B7CB-041203005FAA}" destId="{E6F7888D-772D-BA4A-A0BD-4C1E890B838D}" srcOrd="1" destOrd="0" presId="urn:microsoft.com/office/officeart/2005/8/layout/vList5"/>
    <dgm:cxn modelId="{A7D8FA42-130C-164A-9A2E-65166DE42FF0}" type="presParOf" srcId="{75DF96EE-7EC4-D74F-BB86-B89EABB73BD4}" destId="{C6DD80FD-44A1-E743-8E85-E9A72809ABAF}" srcOrd="1" destOrd="0" presId="urn:microsoft.com/office/officeart/2005/8/layout/vList5"/>
    <dgm:cxn modelId="{C1DA69C0-3997-0B4D-A1AB-2D022AE9D89F}" type="presParOf" srcId="{75DF96EE-7EC4-D74F-BB86-B89EABB73BD4}" destId="{57B9739F-63F3-E14B-8FA6-9EE5F084333D}" srcOrd="2" destOrd="0" presId="urn:microsoft.com/office/officeart/2005/8/layout/vList5"/>
    <dgm:cxn modelId="{051C22C2-EE16-FD4A-8D73-8F7BFAD33EC4}" type="presParOf" srcId="{57B9739F-63F3-E14B-8FA6-9EE5F084333D}" destId="{9103CBDC-F738-5D4A-A4FA-85B8FDC0B467}" srcOrd="0" destOrd="0" presId="urn:microsoft.com/office/officeart/2005/8/layout/vList5"/>
    <dgm:cxn modelId="{B737C5DF-835A-B84D-879B-BA641501EB1F}" type="presParOf" srcId="{57B9739F-63F3-E14B-8FA6-9EE5F084333D}" destId="{EC8F24D0-9F7E-1941-AFD8-7906DD8DCE8C}" srcOrd="1" destOrd="0" presId="urn:microsoft.com/office/officeart/2005/8/layout/vList5"/>
    <dgm:cxn modelId="{86371CCB-C47D-CB42-959B-006DD598C63D}" type="presParOf" srcId="{75DF96EE-7EC4-D74F-BB86-B89EABB73BD4}" destId="{64704BFD-EDB6-1E4E-A291-2C3878789454}" srcOrd="3" destOrd="0" presId="urn:microsoft.com/office/officeart/2005/8/layout/vList5"/>
    <dgm:cxn modelId="{B4471CD9-D8B5-3543-BAEC-6310194FEB41}" type="presParOf" srcId="{75DF96EE-7EC4-D74F-BB86-B89EABB73BD4}" destId="{16196A41-4C60-2B4B-840F-CDA7C5C82ACC}" srcOrd="4" destOrd="0" presId="urn:microsoft.com/office/officeart/2005/8/layout/vList5"/>
    <dgm:cxn modelId="{8B1D27AB-DD1B-934C-9FD3-CE6791AE504A}" type="presParOf" srcId="{16196A41-4C60-2B4B-840F-CDA7C5C82ACC}" destId="{B032F412-EAD8-534F-B0DD-212C5A9835A5}" srcOrd="0" destOrd="0" presId="urn:microsoft.com/office/officeart/2005/8/layout/vList5"/>
    <dgm:cxn modelId="{36E59EFD-C6B5-2E4C-B72E-611418024C34}" type="presParOf" srcId="{16196A41-4C60-2B4B-840F-CDA7C5C82ACC}" destId="{E3590F4E-0B69-6141-B7F4-D9FFCF369B40}" srcOrd="1" destOrd="0" presId="urn:microsoft.com/office/officeart/2005/8/layout/vList5"/>
    <dgm:cxn modelId="{BEB34421-A068-8A41-924D-99B146737328}" type="presParOf" srcId="{75DF96EE-7EC4-D74F-BB86-B89EABB73BD4}" destId="{D36F4F62-1642-4849-B814-339C7858BCCE}" srcOrd="5" destOrd="0" presId="urn:microsoft.com/office/officeart/2005/8/layout/vList5"/>
    <dgm:cxn modelId="{4D568AF7-7ACB-AE44-AC3E-DE4BC4D6F917}" type="presParOf" srcId="{75DF96EE-7EC4-D74F-BB86-B89EABB73BD4}" destId="{65BE9F81-DCE7-024B-B4AC-5F586066D590}" srcOrd="6" destOrd="0" presId="urn:microsoft.com/office/officeart/2005/8/layout/vList5"/>
    <dgm:cxn modelId="{81034AAB-8E8C-6147-971F-1D2D76A5F20E}" type="presParOf" srcId="{65BE9F81-DCE7-024B-B4AC-5F586066D590}" destId="{305BF1C7-1E2D-F745-82BB-886B4AFE8B72}" srcOrd="0" destOrd="0" presId="urn:microsoft.com/office/officeart/2005/8/layout/vList5"/>
    <dgm:cxn modelId="{9B8FE39C-8C5B-4C46-9E0D-F2072694190F}" type="presParOf" srcId="{65BE9F81-DCE7-024B-B4AC-5F586066D590}" destId="{91513108-A51F-CA45-9CCE-EF33D95107A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C47C18-2255-9240-A94C-4F1FEBA3E25D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C83254B-8009-CA4F-BCC1-5994BA1543C1}">
      <dgm:prSet phldrT="[텍스트]" custT="1"/>
      <dgm:spPr>
        <a:solidFill>
          <a:srgbClr val="553CC4"/>
        </a:solidFill>
      </dgm:spPr>
      <dgm:t>
        <a:bodyPr/>
        <a:lstStyle/>
        <a:p>
          <a:pPr latinLnBrk="1"/>
          <a:r>
            <a:rPr lang="en-US" altLang="ko-KR" sz="1400"/>
            <a:t>Chat GPT </a:t>
          </a:r>
          <a:r>
            <a:rPr lang="ko-KR" altLang="en-US" sz="1400"/>
            <a:t>기반 </a:t>
          </a:r>
          <a:br>
            <a:rPr lang="en-US" altLang="ko-KR" sz="1400"/>
          </a:br>
          <a:r>
            <a:rPr lang="ko-KR" altLang="en-US" sz="1400"/>
            <a:t>초안 생성</a:t>
          </a:r>
          <a:endParaRPr lang="ko-KR" altLang="en-US" sz="1400" dirty="0"/>
        </a:p>
      </dgm:t>
    </dgm:pt>
    <dgm:pt modelId="{F33677DB-4A2D-684F-AFE0-905708873437}" type="parTrans" cxnId="{2F601BDC-7818-964D-80D8-4AC8E0F87B5E}">
      <dgm:prSet/>
      <dgm:spPr/>
      <dgm:t>
        <a:bodyPr/>
        <a:lstStyle/>
        <a:p>
          <a:pPr latinLnBrk="1"/>
          <a:endParaRPr lang="ko-KR" altLang="en-US"/>
        </a:p>
      </dgm:t>
    </dgm:pt>
    <dgm:pt modelId="{61F169CA-B2F0-8442-9F14-B00CD0602059}" type="sibTrans" cxnId="{2F601BDC-7818-964D-80D8-4AC8E0F87B5E}">
      <dgm:prSet/>
      <dgm:spPr/>
      <dgm:t>
        <a:bodyPr/>
        <a:lstStyle/>
        <a:p>
          <a:pPr latinLnBrk="1"/>
          <a:endParaRPr lang="ko-KR" altLang="en-US"/>
        </a:p>
      </dgm:t>
    </dgm:pt>
    <dgm:pt modelId="{11B92598-8D99-3E48-8126-194702F0867D}">
      <dgm:prSet phldrT="[텍스트]"/>
      <dgm:spPr/>
      <dgm:t>
        <a:bodyPr/>
        <a:lstStyle/>
        <a:p>
          <a:pPr latinLnBrk="1"/>
          <a:r>
            <a:rPr lang="ko-KR" altLang="en-US" b="1" dirty="0" err="1"/>
            <a:t>바운디드</a:t>
          </a:r>
          <a:r>
            <a:rPr lang="ko-KR" altLang="en-US" b="1" dirty="0"/>
            <a:t> 컨텍스트 명세 입력</a:t>
          </a:r>
        </a:p>
      </dgm:t>
    </dgm:pt>
    <dgm:pt modelId="{4C22EBF3-88AC-2F40-9F40-0DABC21B1474}" type="parTrans" cxnId="{66BB208B-E129-A047-89A9-3C34F267DE9A}">
      <dgm:prSet/>
      <dgm:spPr/>
      <dgm:t>
        <a:bodyPr/>
        <a:lstStyle/>
        <a:p>
          <a:pPr latinLnBrk="1"/>
          <a:endParaRPr lang="ko-KR" altLang="en-US"/>
        </a:p>
      </dgm:t>
    </dgm:pt>
    <dgm:pt modelId="{89D0F80F-FF7E-A049-8177-777B469C9DED}" type="sibTrans" cxnId="{66BB208B-E129-A047-89A9-3C34F267DE9A}">
      <dgm:prSet/>
      <dgm:spPr/>
      <dgm:t>
        <a:bodyPr/>
        <a:lstStyle/>
        <a:p>
          <a:pPr latinLnBrk="1"/>
          <a:endParaRPr lang="ko-KR" altLang="en-US"/>
        </a:p>
      </dgm:t>
    </dgm:pt>
    <dgm:pt modelId="{2A965AE8-52EF-3642-B056-8898C8395B3B}">
      <dgm:prSet phldrT="[텍스트]" custT="1"/>
      <dgm:spPr>
        <a:solidFill>
          <a:srgbClr val="553CC4"/>
        </a:solidFill>
      </dgm:spPr>
      <dgm:t>
        <a:bodyPr/>
        <a:lstStyle/>
        <a:p>
          <a:pPr latinLnBrk="1"/>
          <a:r>
            <a:rPr lang="ko-KR" altLang="en-US" sz="1400"/>
            <a:t>애플리케이션 </a:t>
          </a:r>
          <a:br>
            <a:rPr lang="en-US" altLang="ko-KR" sz="1400"/>
          </a:br>
          <a:r>
            <a:rPr lang="ko-KR" altLang="en-US" sz="1400"/>
            <a:t>생성</a:t>
          </a:r>
          <a:endParaRPr lang="ko-KR" altLang="en-US" sz="1400" dirty="0"/>
        </a:p>
      </dgm:t>
    </dgm:pt>
    <dgm:pt modelId="{02E143E2-39DF-434A-8407-3050878716FA}" type="parTrans" cxnId="{C342124B-FD52-7040-8400-E5234ACA108B}">
      <dgm:prSet/>
      <dgm:spPr/>
      <dgm:t>
        <a:bodyPr/>
        <a:lstStyle/>
        <a:p>
          <a:pPr latinLnBrk="1"/>
          <a:endParaRPr lang="ko-KR" altLang="en-US"/>
        </a:p>
      </dgm:t>
    </dgm:pt>
    <dgm:pt modelId="{2319ED4D-D1F9-C043-8E40-49DD4E6DF862}" type="sibTrans" cxnId="{C342124B-FD52-7040-8400-E5234ACA108B}">
      <dgm:prSet/>
      <dgm:spPr/>
      <dgm:t>
        <a:bodyPr/>
        <a:lstStyle/>
        <a:p>
          <a:pPr latinLnBrk="1"/>
          <a:endParaRPr lang="ko-KR" altLang="en-US"/>
        </a:p>
      </dgm:t>
    </dgm:pt>
    <dgm:pt modelId="{B7F20F97-F872-B540-92EF-C72BD92644E1}">
      <dgm:prSet phldrT="[텍스트]"/>
      <dgm:spPr/>
      <dgm:t>
        <a:bodyPr/>
        <a:lstStyle/>
        <a:p>
          <a:pPr latinLnBrk="1"/>
          <a:r>
            <a:rPr lang="ko-KR" altLang="en-US" b="1" dirty="0" err="1"/>
            <a:t>백엔드</a:t>
          </a:r>
          <a:r>
            <a:rPr lang="ko-KR" altLang="en-US" b="1" dirty="0"/>
            <a:t> 템플릿 선정 </a:t>
          </a:r>
          <a:r>
            <a:rPr lang="en-US" altLang="ko-KR" b="1" dirty="0"/>
            <a:t>-</a:t>
          </a:r>
          <a:r>
            <a:rPr lang="ko-KR" altLang="en-US" b="1" dirty="0"/>
            <a:t> </a:t>
          </a:r>
          <a:r>
            <a:rPr lang="en-US" altLang="ko-KR" b="1" dirty="0"/>
            <a:t>Spring / Axon / Eventuate</a:t>
          </a:r>
          <a:endParaRPr lang="ko-KR" altLang="en-US" b="1" dirty="0"/>
        </a:p>
      </dgm:t>
    </dgm:pt>
    <dgm:pt modelId="{25633B6F-9CBC-B545-9A0C-EA0A83CEBC2F}" type="parTrans" cxnId="{B13B4B0D-16CB-9249-8523-A67001777D9F}">
      <dgm:prSet/>
      <dgm:spPr/>
      <dgm:t>
        <a:bodyPr/>
        <a:lstStyle/>
        <a:p>
          <a:pPr latinLnBrk="1"/>
          <a:endParaRPr lang="ko-KR" altLang="en-US"/>
        </a:p>
      </dgm:t>
    </dgm:pt>
    <dgm:pt modelId="{1576C2A6-FB46-A24C-BE49-811326DC0482}" type="sibTrans" cxnId="{B13B4B0D-16CB-9249-8523-A67001777D9F}">
      <dgm:prSet/>
      <dgm:spPr/>
      <dgm:t>
        <a:bodyPr/>
        <a:lstStyle/>
        <a:p>
          <a:pPr latinLnBrk="1"/>
          <a:endParaRPr lang="ko-KR" altLang="en-US"/>
        </a:p>
      </dgm:t>
    </dgm:pt>
    <dgm:pt modelId="{B7559E41-941E-2B4E-B401-3D3249378252}">
      <dgm:prSet phldrT="[텍스트]" custT="1"/>
      <dgm:spPr>
        <a:solidFill>
          <a:srgbClr val="553CC4"/>
        </a:solidFill>
      </dgm:spPr>
      <dgm:t>
        <a:bodyPr/>
        <a:lstStyle/>
        <a:p>
          <a:pPr latinLnBrk="1"/>
          <a:r>
            <a:rPr lang="ko-KR" altLang="en-US" sz="1400"/>
            <a:t>애플리케이션 </a:t>
          </a:r>
          <a:br>
            <a:rPr lang="en-US" altLang="ko-KR" sz="1400"/>
          </a:br>
          <a:r>
            <a:rPr lang="ko-KR" altLang="en-US" sz="1400"/>
            <a:t>테일러링</a:t>
          </a:r>
          <a:endParaRPr lang="ko-KR" altLang="en-US" sz="1400" dirty="0"/>
        </a:p>
      </dgm:t>
    </dgm:pt>
    <dgm:pt modelId="{5F24E59C-6453-1847-99D2-05A94259E528}" type="parTrans" cxnId="{686389A3-DE9F-1543-9148-47B84CA0A50A}">
      <dgm:prSet/>
      <dgm:spPr/>
      <dgm:t>
        <a:bodyPr/>
        <a:lstStyle/>
        <a:p>
          <a:pPr latinLnBrk="1"/>
          <a:endParaRPr lang="ko-KR" altLang="en-US"/>
        </a:p>
      </dgm:t>
    </dgm:pt>
    <dgm:pt modelId="{8F44CD83-7D48-304D-A895-8867F58EF9C6}" type="sibTrans" cxnId="{686389A3-DE9F-1543-9148-47B84CA0A50A}">
      <dgm:prSet/>
      <dgm:spPr/>
      <dgm:t>
        <a:bodyPr/>
        <a:lstStyle/>
        <a:p>
          <a:pPr latinLnBrk="1"/>
          <a:endParaRPr lang="ko-KR" altLang="en-US"/>
        </a:p>
      </dgm:t>
    </dgm:pt>
    <dgm:pt modelId="{3AD45871-6305-BD4A-A3B7-8739D76CAD14}">
      <dgm:prSet phldrT="[텍스트]"/>
      <dgm:spPr/>
      <dgm:t>
        <a:bodyPr/>
        <a:lstStyle/>
        <a:p>
          <a:pPr latinLnBrk="1"/>
          <a:r>
            <a:rPr lang="ko-KR" altLang="en-US" b="1" dirty="0"/>
            <a:t>생성될 수 없는 부분의 직접 구현</a:t>
          </a:r>
        </a:p>
      </dgm:t>
    </dgm:pt>
    <dgm:pt modelId="{C350E9A5-DF4E-4A40-B9C3-8CBBD0C797BE}" type="parTrans" cxnId="{8C68B4C2-FDEE-2841-8169-0395D41D0B23}">
      <dgm:prSet/>
      <dgm:spPr/>
      <dgm:t>
        <a:bodyPr/>
        <a:lstStyle/>
        <a:p>
          <a:pPr latinLnBrk="1"/>
          <a:endParaRPr lang="ko-KR" altLang="en-US"/>
        </a:p>
      </dgm:t>
    </dgm:pt>
    <dgm:pt modelId="{1E2A91A7-DA5B-7640-99FA-5EEB7443EAD0}" type="sibTrans" cxnId="{8C68B4C2-FDEE-2841-8169-0395D41D0B23}">
      <dgm:prSet/>
      <dgm:spPr/>
      <dgm:t>
        <a:bodyPr/>
        <a:lstStyle/>
        <a:p>
          <a:pPr latinLnBrk="1"/>
          <a:endParaRPr lang="ko-KR" altLang="en-US"/>
        </a:p>
      </dgm:t>
    </dgm:pt>
    <dgm:pt modelId="{A66878FA-EBDF-8A4D-9E67-8D345FC3E9C5}">
      <dgm:prSet phldrT="[텍스트]"/>
      <dgm:spPr/>
      <dgm:t>
        <a:bodyPr/>
        <a:lstStyle/>
        <a:p>
          <a:pPr latinLnBrk="1"/>
          <a:r>
            <a:rPr lang="ko-KR" altLang="en-US" b="1" dirty="0" err="1"/>
            <a:t>어그리거트</a:t>
          </a:r>
          <a:r>
            <a:rPr lang="ko-KR" altLang="en-US" b="1" dirty="0"/>
            <a:t> 자동생성</a:t>
          </a:r>
        </a:p>
      </dgm:t>
    </dgm:pt>
    <dgm:pt modelId="{6A354446-943D-4E45-B4E5-4DCF11BF679F}" type="parTrans" cxnId="{AEEFF76B-D244-5344-9DFE-1126E58A18CF}">
      <dgm:prSet/>
      <dgm:spPr/>
      <dgm:t>
        <a:bodyPr/>
        <a:lstStyle/>
        <a:p>
          <a:pPr latinLnBrk="1"/>
          <a:endParaRPr lang="ko-KR" altLang="en-US"/>
        </a:p>
      </dgm:t>
    </dgm:pt>
    <dgm:pt modelId="{6A47AFCD-FD6E-0342-AFD8-378A05235986}" type="sibTrans" cxnId="{AEEFF76B-D244-5344-9DFE-1126E58A18CF}">
      <dgm:prSet/>
      <dgm:spPr/>
      <dgm:t>
        <a:bodyPr/>
        <a:lstStyle/>
        <a:p>
          <a:pPr latinLnBrk="1"/>
          <a:endParaRPr lang="ko-KR" altLang="en-US"/>
        </a:p>
      </dgm:t>
    </dgm:pt>
    <dgm:pt modelId="{5B114D9E-9F25-B841-9AA7-81D18D45B6EA}">
      <dgm:prSet phldrT="[텍스트]"/>
      <dgm:spPr/>
      <dgm:t>
        <a:bodyPr/>
        <a:lstStyle/>
        <a:p>
          <a:pPr latinLnBrk="1"/>
          <a:r>
            <a:rPr lang="ko-KR" altLang="en-US" b="1" dirty="0" err="1"/>
            <a:t>어그리거트</a:t>
          </a:r>
          <a:r>
            <a:rPr lang="ko-KR" altLang="en-US" b="1" dirty="0"/>
            <a:t> 멤버 생성</a:t>
          </a:r>
        </a:p>
      </dgm:t>
    </dgm:pt>
    <dgm:pt modelId="{B5988471-0727-AF46-B1E2-6D11675A0795}" type="parTrans" cxnId="{3F385B88-BDE8-F049-AA3C-1E98687B003F}">
      <dgm:prSet/>
      <dgm:spPr/>
      <dgm:t>
        <a:bodyPr/>
        <a:lstStyle/>
        <a:p>
          <a:pPr latinLnBrk="1"/>
          <a:endParaRPr lang="ko-KR" altLang="en-US"/>
        </a:p>
      </dgm:t>
    </dgm:pt>
    <dgm:pt modelId="{7C7874CD-15EE-C542-9AFC-5F3722A86FE4}" type="sibTrans" cxnId="{3F385B88-BDE8-F049-AA3C-1E98687B003F}">
      <dgm:prSet/>
      <dgm:spPr/>
      <dgm:t>
        <a:bodyPr/>
        <a:lstStyle/>
        <a:p>
          <a:pPr latinLnBrk="1"/>
          <a:endParaRPr lang="ko-KR" altLang="en-US"/>
        </a:p>
      </dgm:t>
    </dgm:pt>
    <dgm:pt modelId="{A5FD8068-268B-7F46-8639-026EE2144EA4}">
      <dgm:prSet phldrT="[텍스트]"/>
      <dgm:spPr/>
      <dgm:t>
        <a:bodyPr/>
        <a:lstStyle/>
        <a:p>
          <a:pPr latinLnBrk="1"/>
          <a:r>
            <a:rPr lang="ko-KR" altLang="en-US" b="1" dirty="0"/>
            <a:t>검토</a:t>
          </a:r>
          <a:r>
            <a:rPr lang="en-US" altLang="ko-KR" b="1" dirty="0"/>
            <a:t>/</a:t>
          </a:r>
          <a:r>
            <a:rPr lang="ko-KR" altLang="en-US" b="1" dirty="0"/>
            <a:t>수작업 정제</a:t>
          </a:r>
        </a:p>
      </dgm:t>
    </dgm:pt>
    <dgm:pt modelId="{3D1A53A5-D123-B04F-8744-85BB8EAA0451}" type="parTrans" cxnId="{46C8FD79-0791-704D-B411-D571BAA469AF}">
      <dgm:prSet/>
      <dgm:spPr/>
      <dgm:t>
        <a:bodyPr/>
        <a:lstStyle/>
        <a:p>
          <a:pPr latinLnBrk="1"/>
          <a:endParaRPr lang="ko-KR" altLang="en-US"/>
        </a:p>
      </dgm:t>
    </dgm:pt>
    <dgm:pt modelId="{B8710D5F-02E9-8546-9D2A-ADBA5B3C5712}" type="sibTrans" cxnId="{46C8FD79-0791-704D-B411-D571BAA469AF}">
      <dgm:prSet/>
      <dgm:spPr/>
      <dgm:t>
        <a:bodyPr/>
        <a:lstStyle/>
        <a:p>
          <a:pPr latinLnBrk="1"/>
          <a:endParaRPr lang="ko-KR" altLang="en-US"/>
        </a:p>
      </dgm:t>
    </dgm:pt>
    <dgm:pt modelId="{1BE65125-3325-444E-BCD8-4E2538AA0AC1}">
      <dgm:prSet phldrT="[텍스트]"/>
      <dgm:spPr/>
      <dgm:t>
        <a:bodyPr/>
        <a:lstStyle/>
        <a:p>
          <a:pPr latinLnBrk="1"/>
          <a:r>
            <a:rPr lang="ko-KR" altLang="en-US" b="1" dirty="0" err="1"/>
            <a:t>프론트엔드</a:t>
          </a:r>
          <a:r>
            <a:rPr lang="ko-KR" altLang="en-US" b="1" dirty="0"/>
            <a:t> 템플릿 선정 </a:t>
          </a:r>
          <a:r>
            <a:rPr lang="en-US" altLang="ko-KR" b="1" dirty="0"/>
            <a:t>-</a:t>
          </a:r>
          <a:r>
            <a:rPr lang="ko-KR" altLang="en-US" b="1" dirty="0"/>
            <a:t> </a:t>
          </a:r>
          <a:r>
            <a:rPr lang="en-US" altLang="ko-KR" b="1" dirty="0"/>
            <a:t>Vue / React</a:t>
          </a:r>
          <a:endParaRPr lang="ko-KR" altLang="en-US" b="1" dirty="0"/>
        </a:p>
      </dgm:t>
    </dgm:pt>
    <dgm:pt modelId="{8C41706F-63DA-1441-AE90-F9B3560BDE0F}" type="parTrans" cxnId="{A1A95266-2EC5-8A49-A02A-85EF27CC994A}">
      <dgm:prSet/>
      <dgm:spPr/>
      <dgm:t>
        <a:bodyPr/>
        <a:lstStyle/>
        <a:p>
          <a:pPr latinLnBrk="1"/>
          <a:endParaRPr lang="ko-KR" altLang="en-US"/>
        </a:p>
      </dgm:t>
    </dgm:pt>
    <dgm:pt modelId="{0D7B715A-F3A5-2041-BAA7-476704EA699B}" type="sibTrans" cxnId="{A1A95266-2EC5-8A49-A02A-85EF27CC994A}">
      <dgm:prSet/>
      <dgm:spPr/>
      <dgm:t>
        <a:bodyPr/>
        <a:lstStyle/>
        <a:p>
          <a:pPr latinLnBrk="1"/>
          <a:endParaRPr lang="ko-KR" altLang="en-US"/>
        </a:p>
      </dgm:t>
    </dgm:pt>
    <dgm:pt modelId="{3900701F-0912-DF44-9D6E-EA4472695CD9}">
      <dgm:prSet phldrT="[텍스트]"/>
      <dgm:spPr/>
      <dgm:t>
        <a:bodyPr/>
        <a:lstStyle/>
        <a:p>
          <a:pPr latinLnBrk="1"/>
          <a:r>
            <a:rPr lang="ko-KR" altLang="en-US" b="1" dirty="0" err="1"/>
            <a:t>토핑</a:t>
          </a:r>
          <a:r>
            <a:rPr lang="ko-KR" altLang="en-US" b="1" dirty="0"/>
            <a:t> 추가 </a:t>
          </a:r>
          <a:r>
            <a:rPr lang="en-US" altLang="ko-KR" b="1" dirty="0"/>
            <a:t>-</a:t>
          </a:r>
          <a:r>
            <a:rPr lang="ko-KR" altLang="en-US" b="1" dirty="0"/>
            <a:t> </a:t>
          </a:r>
          <a:r>
            <a:rPr lang="en-US" altLang="ko-KR" b="1" dirty="0"/>
            <a:t>Security / Multi-tenancy</a:t>
          </a:r>
          <a:endParaRPr lang="ko-KR" altLang="en-US" b="1" dirty="0"/>
        </a:p>
      </dgm:t>
    </dgm:pt>
    <dgm:pt modelId="{EFC28615-1C1E-CE4D-81EB-5E3771D6939C}" type="parTrans" cxnId="{A4673F05-743A-FC4A-8D39-1F19E422CFEF}">
      <dgm:prSet/>
      <dgm:spPr/>
      <dgm:t>
        <a:bodyPr/>
        <a:lstStyle/>
        <a:p>
          <a:pPr latinLnBrk="1"/>
          <a:endParaRPr lang="ko-KR" altLang="en-US"/>
        </a:p>
      </dgm:t>
    </dgm:pt>
    <dgm:pt modelId="{D93B06C6-DC41-C44A-8A31-D92CBAA8CC43}" type="sibTrans" cxnId="{A4673F05-743A-FC4A-8D39-1F19E422CFEF}">
      <dgm:prSet/>
      <dgm:spPr/>
      <dgm:t>
        <a:bodyPr/>
        <a:lstStyle/>
        <a:p>
          <a:pPr latinLnBrk="1"/>
          <a:endParaRPr lang="ko-KR" altLang="en-US"/>
        </a:p>
      </dgm:t>
    </dgm:pt>
    <dgm:pt modelId="{DF7F2CFB-2455-A44D-BDA2-06CEE40C64D1}">
      <dgm:prSet phldrT="[텍스트]"/>
      <dgm:spPr/>
      <dgm:t>
        <a:bodyPr/>
        <a:lstStyle/>
        <a:p>
          <a:pPr latinLnBrk="1"/>
          <a:r>
            <a:rPr lang="ko-KR" altLang="en-US" b="1" dirty="0"/>
            <a:t>도메인 코드 </a:t>
          </a:r>
          <a:r>
            <a:rPr lang="en-US" altLang="ko-KR" b="1" dirty="0"/>
            <a:t>/</a:t>
          </a:r>
          <a:r>
            <a:rPr lang="ko-KR" altLang="en-US" b="1" dirty="0"/>
            <a:t> 도메인 </a:t>
          </a:r>
          <a:r>
            <a:rPr lang="en-US" altLang="ko-KR" b="1" dirty="0"/>
            <a:t>UI </a:t>
          </a:r>
          <a:r>
            <a:rPr lang="ko-KR" altLang="en-US" b="1" dirty="0"/>
            <a:t>컴포넌트 위주의 구현</a:t>
          </a:r>
        </a:p>
      </dgm:t>
    </dgm:pt>
    <dgm:pt modelId="{C8B4764F-C3A8-3142-81E9-AF003AAD1646}" type="parTrans" cxnId="{8CAEC962-4440-B746-BEDA-8A75AE852DFD}">
      <dgm:prSet/>
      <dgm:spPr/>
      <dgm:t>
        <a:bodyPr/>
        <a:lstStyle/>
        <a:p>
          <a:pPr latinLnBrk="1"/>
          <a:endParaRPr lang="ko-KR" altLang="en-US"/>
        </a:p>
      </dgm:t>
    </dgm:pt>
    <dgm:pt modelId="{7B7C98BC-FBA2-9641-B239-E253F49EF5EF}" type="sibTrans" cxnId="{8CAEC962-4440-B746-BEDA-8A75AE852DFD}">
      <dgm:prSet/>
      <dgm:spPr/>
      <dgm:t>
        <a:bodyPr/>
        <a:lstStyle/>
        <a:p>
          <a:pPr latinLnBrk="1"/>
          <a:endParaRPr lang="ko-KR" altLang="en-US"/>
        </a:p>
      </dgm:t>
    </dgm:pt>
    <dgm:pt modelId="{0E9CDBB7-1014-B641-80A5-12237C5C1D97}">
      <dgm:prSet phldrT="[텍스트]"/>
      <dgm:spPr/>
      <dgm:t>
        <a:bodyPr/>
        <a:lstStyle/>
        <a:p>
          <a:pPr latinLnBrk="1"/>
          <a:r>
            <a:rPr lang="ko-KR" altLang="en-US" b="1" dirty="0"/>
            <a:t>필요시 생성된 기반 컴포넌트의 개선</a:t>
          </a:r>
        </a:p>
      </dgm:t>
    </dgm:pt>
    <dgm:pt modelId="{4534620C-2CFB-E646-ACC9-0A3040D82B46}" type="parTrans" cxnId="{B747357D-D6A3-4740-8250-354CE2DA71EE}">
      <dgm:prSet/>
      <dgm:spPr/>
      <dgm:t>
        <a:bodyPr/>
        <a:lstStyle/>
        <a:p>
          <a:pPr latinLnBrk="1"/>
          <a:endParaRPr lang="ko-KR" altLang="en-US"/>
        </a:p>
      </dgm:t>
    </dgm:pt>
    <dgm:pt modelId="{F4B94B8D-3CD1-7E49-AB34-99DEA2AC1E58}" type="sibTrans" cxnId="{B747357D-D6A3-4740-8250-354CE2DA71EE}">
      <dgm:prSet/>
      <dgm:spPr/>
      <dgm:t>
        <a:bodyPr/>
        <a:lstStyle/>
        <a:p>
          <a:pPr latinLnBrk="1"/>
          <a:endParaRPr lang="ko-KR" altLang="en-US"/>
        </a:p>
      </dgm:t>
    </dgm:pt>
    <dgm:pt modelId="{DEB408B3-024A-DF42-ABFA-42467FD52197}">
      <dgm:prSet phldrT="[텍스트]" custT="1"/>
      <dgm:spPr>
        <a:solidFill>
          <a:srgbClr val="553CC4"/>
        </a:solidFill>
      </dgm:spPr>
      <dgm:t>
        <a:bodyPr/>
        <a:lstStyle/>
        <a:p>
          <a:pPr latinLnBrk="1"/>
          <a:r>
            <a:rPr lang="ko-KR" altLang="en-US" sz="1400"/>
            <a:t>자체 템플릿</a:t>
          </a:r>
          <a:r>
            <a:rPr lang="en-US" altLang="ko-KR" sz="1400"/>
            <a:t>/</a:t>
          </a:r>
          <a:r>
            <a:rPr lang="ko-KR" altLang="en-US" sz="1400"/>
            <a:t>토핑 </a:t>
          </a:r>
          <a:br>
            <a:rPr lang="en-US" altLang="ko-KR" sz="1400"/>
          </a:br>
          <a:r>
            <a:rPr lang="ko-KR" altLang="en-US" sz="1400"/>
            <a:t>개선</a:t>
          </a:r>
          <a:endParaRPr lang="ko-KR" altLang="en-US" sz="1400" dirty="0"/>
        </a:p>
      </dgm:t>
    </dgm:pt>
    <dgm:pt modelId="{5CDC261A-7FE0-D44D-8703-F3EE4C97EC42}" type="parTrans" cxnId="{762B375D-3A33-404D-93AA-C175B79DBCC4}">
      <dgm:prSet/>
      <dgm:spPr/>
      <dgm:t>
        <a:bodyPr/>
        <a:lstStyle/>
        <a:p>
          <a:pPr latinLnBrk="1"/>
          <a:endParaRPr lang="ko-KR" altLang="en-US"/>
        </a:p>
      </dgm:t>
    </dgm:pt>
    <dgm:pt modelId="{0DB4945E-7E2D-F149-8723-BABF621801EC}" type="sibTrans" cxnId="{762B375D-3A33-404D-93AA-C175B79DBCC4}">
      <dgm:prSet/>
      <dgm:spPr/>
      <dgm:t>
        <a:bodyPr/>
        <a:lstStyle/>
        <a:p>
          <a:pPr latinLnBrk="1"/>
          <a:endParaRPr lang="ko-KR" altLang="en-US"/>
        </a:p>
      </dgm:t>
    </dgm:pt>
    <dgm:pt modelId="{90B2541A-2E5D-CE49-B4BF-44850E2D41B7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50" b="1"/>
            <a:t> 이전 단계에서 발생한 기반 컴포넌트들을 </a:t>
          </a:r>
          <a:r>
            <a:rPr lang="en-US" altLang="ko-KR" sz="1050" b="1"/>
            <a:t>Harvest</a:t>
          </a:r>
          <a:endParaRPr lang="ko-KR" altLang="en-US" sz="1050" b="1" dirty="0"/>
        </a:p>
      </dgm:t>
    </dgm:pt>
    <dgm:pt modelId="{4FCBCDF4-759B-D846-8607-917810E5E899}" type="parTrans" cxnId="{CCC30DA3-A4D9-3A45-ABFF-D15C5887667C}">
      <dgm:prSet/>
      <dgm:spPr/>
      <dgm:t>
        <a:bodyPr/>
        <a:lstStyle/>
        <a:p>
          <a:pPr latinLnBrk="1"/>
          <a:endParaRPr lang="ko-KR" altLang="en-US"/>
        </a:p>
      </dgm:t>
    </dgm:pt>
    <dgm:pt modelId="{9857416C-F1C4-A34B-8DA9-ED3E2C19264A}" type="sibTrans" cxnId="{CCC30DA3-A4D9-3A45-ABFF-D15C5887667C}">
      <dgm:prSet/>
      <dgm:spPr/>
      <dgm:t>
        <a:bodyPr/>
        <a:lstStyle/>
        <a:p>
          <a:pPr latinLnBrk="1"/>
          <a:endParaRPr lang="ko-KR" altLang="en-US"/>
        </a:p>
      </dgm:t>
    </dgm:pt>
    <dgm:pt modelId="{A7E12B9A-F6D4-9E49-984D-642E6429FA6D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50" b="1"/>
            <a:t> 템플릿에 반영하기 위한 정제</a:t>
          </a:r>
          <a:endParaRPr lang="ko-KR" altLang="en-US" sz="1050" b="1" dirty="0"/>
        </a:p>
      </dgm:t>
    </dgm:pt>
    <dgm:pt modelId="{959E6FEA-0D2D-1048-B25B-90DD1587437A}" type="parTrans" cxnId="{630E6C04-D4EE-774D-B473-4C1FD673767C}">
      <dgm:prSet/>
      <dgm:spPr/>
      <dgm:t>
        <a:bodyPr/>
        <a:lstStyle/>
        <a:p>
          <a:pPr latinLnBrk="1"/>
          <a:endParaRPr lang="ko-KR" altLang="en-US"/>
        </a:p>
      </dgm:t>
    </dgm:pt>
    <dgm:pt modelId="{21334A8E-5859-464A-BE76-AD12F96C046B}" type="sibTrans" cxnId="{630E6C04-D4EE-774D-B473-4C1FD673767C}">
      <dgm:prSet/>
      <dgm:spPr/>
      <dgm:t>
        <a:bodyPr/>
        <a:lstStyle/>
        <a:p>
          <a:pPr latinLnBrk="1"/>
          <a:endParaRPr lang="ko-KR" altLang="en-US"/>
        </a:p>
      </dgm:t>
    </dgm:pt>
    <dgm:pt modelId="{8B5D7814-E093-094A-A27F-E983736C6660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50" b="1"/>
            <a:t> 최대한 </a:t>
          </a:r>
          <a:r>
            <a:rPr lang="en-US" altLang="ko-KR" sz="1050" b="1"/>
            <a:t>Base Component </a:t>
          </a:r>
          <a:r>
            <a:rPr lang="ko-KR" altLang="en-US" sz="1050" b="1"/>
            <a:t>에 반영</a:t>
          </a:r>
          <a:endParaRPr lang="ko-KR" altLang="en-US" sz="1050" b="1" dirty="0"/>
        </a:p>
      </dgm:t>
    </dgm:pt>
    <dgm:pt modelId="{062C6596-3CBC-3845-8D97-7AD29085BD3C}" type="parTrans" cxnId="{D9566F53-653B-974E-B633-82DDE16113C0}">
      <dgm:prSet/>
      <dgm:spPr/>
      <dgm:t>
        <a:bodyPr/>
        <a:lstStyle/>
        <a:p>
          <a:pPr latinLnBrk="1"/>
          <a:endParaRPr lang="ko-KR" altLang="en-US"/>
        </a:p>
      </dgm:t>
    </dgm:pt>
    <dgm:pt modelId="{AFBE4579-C102-7A45-AF5A-F74E8D17570C}" type="sibTrans" cxnId="{D9566F53-653B-974E-B633-82DDE16113C0}">
      <dgm:prSet/>
      <dgm:spPr/>
      <dgm:t>
        <a:bodyPr/>
        <a:lstStyle/>
        <a:p>
          <a:pPr latinLnBrk="1"/>
          <a:endParaRPr lang="ko-KR" altLang="en-US"/>
        </a:p>
      </dgm:t>
    </dgm:pt>
    <dgm:pt modelId="{67E952BF-141A-C049-ADBA-BA0801A831C5}" type="pres">
      <dgm:prSet presAssocID="{E1C47C18-2255-9240-A94C-4F1FEBA3E25D}" presName="rootnode" presStyleCnt="0">
        <dgm:presLayoutVars>
          <dgm:chMax/>
          <dgm:chPref/>
          <dgm:dir/>
          <dgm:animLvl val="lvl"/>
        </dgm:presLayoutVars>
      </dgm:prSet>
      <dgm:spPr/>
    </dgm:pt>
    <dgm:pt modelId="{8ED18A14-F303-3B46-8A44-B2FACE986516}" type="pres">
      <dgm:prSet presAssocID="{5C83254B-8009-CA4F-BCC1-5994BA1543C1}" presName="composite" presStyleCnt="0"/>
      <dgm:spPr/>
    </dgm:pt>
    <dgm:pt modelId="{97554F76-D69B-F948-810E-C7FCF7501C01}" type="pres">
      <dgm:prSet presAssocID="{5C83254B-8009-CA4F-BCC1-5994BA1543C1}" presName="bentUpArrow1" presStyleLbl="alignImgPlace1" presStyleIdx="0" presStyleCnt="3"/>
      <dgm:spPr/>
    </dgm:pt>
    <dgm:pt modelId="{0032647F-1EF9-984B-B361-7863C9AF9A48}" type="pres">
      <dgm:prSet presAssocID="{5C83254B-8009-CA4F-BCC1-5994BA1543C1}" presName="ParentText" presStyleLbl="node1" presStyleIdx="0" presStyleCnt="4" custScaleY="74547">
        <dgm:presLayoutVars>
          <dgm:chMax val="1"/>
          <dgm:chPref val="1"/>
          <dgm:bulletEnabled val="1"/>
        </dgm:presLayoutVars>
      </dgm:prSet>
      <dgm:spPr/>
    </dgm:pt>
    <dgm:pt modelId="{4EB05833-2132-4347-9C35-A4579CA0B3BB}" type="pres">
      <dgm:prSet presAssocID="{5C83254B-8009-CA4F-BCC1-5994BA1543C1}" presName="ChildText" presStyleLbl="revTx" presStyleIdx="0" presStyleCnt="4" custScaleX="152747" custLinFactNeighborX="34192" custLinFactNeighborY="-2108">
        <dgm:presLayoutVars>
          <dgm:chMax val="0"/>
          <dgm:chPref val="0"/>
          <dgm:bulletEnabled val="1"/>
        </dgm:presLayoutVars>
      </dgm:prSet>
      <dgm:spPr/>
    </dgm:pt>
    <dgm:pt modelId="{E3BE935B-D990-2D42-8422-563BCFD45969}" type="pres">
      <dgm:prSet presAssocID="{61F169CA-B2F0-8442-9F14-B00CD0602059}" presName="sibTrans" presStyleCnt="0"/>
      <dgm:spPr/>
    </dgm:pt>
    <dgm:pt modelId="{B1978C6C-5160-0641-9767-2FE6D811379E}" type="pres">
      <dgm:prSet presAssocID="{2A965AE8-52EF-3642-B056-8898C8395B3B}" presName="composite" presStyleCnt="0"/>
      <dgm:spPr/>
    </dgm:pt>
    <dgm:pt modelId="{3BC49275-1CEE-1749-A9BC-B47DA4B1037F}" type="pres">
      <dgm:prSet presAssocID="{2A965AE8-52EF-3642-B056-8898C8395B3B}" presName="bentUpArrow1" presStyleLbl="alignImgPlace1" presStyleIdx="1" presStyleCnt="3"/>
      <dgm:spPr/>
    </dgm:pt>
    <dgm:pt modelId="{E8AD94BC-7DF0-244D-AF21-FD540EFC519F}" type="pres">
      <dgm:prSet presAssocID="{2A965AE8-52EF-3642-B056-8898C8395B3B}" presName="ParentText" presStyleLbl="node1" presStyleIdx="1" presStyleCnt="4" custScaleY="74547">
        <dgm:presLayoutVars>
          <dgm:chMax val="1"/>
          <dgm:chPref val="1"/>
          <dgm:bulletEnabled val="1"/>
        </dgm:presLayoutVars>
      </dgm:prSet>
      <dgm:spPr/>
    </dgm:pt>
    <dgm:pt modelId="{7289E43D-5C7C-7948-9815-2E194B678744}" type="pres">
      <dgm:prSet presAssocID="{2A965AE8-52EF-3642-B056-8898C8395B3B}" presName="ChildText" presStyleLbl="revTx" presStyleIdx="1" presStyleCnt="4" custScaleX="291043" custLinFactX="9970" custLinFactNeighborX="100000" custLinFactNeighborY="1188">
        <dgm:presLayoutVars>
          <dgm:chMax val="0"/>
          <dgm:chPref val="0"/>
          <dgm:bulletEnabled val="1"/>
        </dgm:presLayoutVars>
      </dgm:prSet>
      <dgm:spPr/>
    </dgm:pt>
    <dgm:pt modelId="{AEEEC450-50B3-2841-B7B0-1A670BF65F00}" type="pres">
      <dgm:prSet presAssocID="{2319ED4D-D1F9-C043-8E40-49DD4E6DF862}" presName="sibTrans" presStyleCnt="0"/>
      <dgm:spPr/>
    </dgm:pt>
    <dgm:pt modelId="{9F5D6341-6B25-1543-BA4F-04C45908225E}" type="pres">
      <dgm:prSet presAssocID="{B7559E41-941E-2B4E-B401-3D3249378252}" presName="composite" presStyleCnt="0"/>
      <dgm:spPr/>
    </dgm:pt>
    <dgm:pt modelId="{AF962510-4EDF-F243-B20E-8B589795928C}" type="pres">
      <dgm:prSet presAssocID="{B7559E41-941E-2B4E-B401-3D3249378252}" presName="bentUpArrow1" presStyleLbl="alignImgPlace1" presStyleIdx="2" presStyleCnt="3"/>
      <dgm:spPr/>
    </dgm:pt>
    <dgm:pt modelId="{E8C7DE54-8991-CF42-A54D-AE00047B438D}" type="pres">
      <dgm:prSet presAssocID="{B7559E41-941E-2B4E-B401-3D3249378252}" presName="ParentText" presStyleLbl="node1" presStyleIdx="2" presStyleCnt="4" custScaleY="74547">
        <dgm:presLayoutVars>
          <dgm:chMax val="1"/>
          <dgm:chPref val="1"/>
          <dgm:bulletEnabled val="1"/>
        </dgm:presLayoutVars>
      </dgm:prSet>
      <dgm:spPr/>
    </dgm:pt>
    <dgm:pt modelId="{A65C3854-D44C-E540-96B6-9E9C91D57F4A}" type="pres">
      <dgm:prSet presAssocID="{B7559E41-941E-2B4E-B401-3D3249378252}" presName="ChildText" presStyleLbl="revTx" presStyleIdx="2" presStyleCnt="4" custScaleX="227482" custLinFactNeighborX="74853" custLinFactNeighborY="2376">
        <dgm:presLayoutVars>
          <dgm:chMax val="0"/>
          <dgm:chPref val="0"/>
          <dgm:bulletEnabled val="1"/>
        </dgm:presLayoutVars>
      </dgm:prSet>
      <dgm:spPr/>
    </dgm:pt>
    <dgm:pt modelId="{F94EC3BC-03F0-3C41-9833-F920A27A6E17}" type="pres">
      <dgm:prSet presAssocID="{8F44CD83-7D48-304D-A895-8867F58EF9C6}" presName="sibTrans" presStyleCnt="0"/>
      <dgm:spPr/>
    </dgm:pt>
    <dgm:pt modelId="{3C541054-2818-5146-8F53-8E6A48D21854}" type="pres">
      <dgm:prSet presAssocID="{DEB408B3-024A-DF42-ABFA-42467FD52197}" presName="composite" presStyleCnt="0"/>
      <dgm:spPr/>
    </dgm:pt>
    <dgm:pt modelId="{8606102E-2F45-294D-9647-360EB2DFDBB1}" type="pres">
      <dgm:prSet presAssocID="{DEB408B3-024A-DF42-ABFA-42467FD52197}" presName="ParentText" presStyleLbl="node1" presStyleIdx="3" presStyleCnt="4" custScaleY="74547">
        <dgm:presLayoutVars>
          <dgm:chMax val="1"/>
          <dgm:chPref val="1"/>
          <dgm:bulletEnabled val="1"/>
        </dgm:presLayoutVars>
      </dgm:prSet>
      <dgm:spPr/>
    </dgm:pt>
    <dgm:pt modelId="{6C1B2187-D488-C245-90A4-A6C06B11E1CF}" type="pres">
      <dgm:prSet presAssocID="{DEB408B3-024A-DF42-ABFA-42467FD52197}" presName="FinalChildText" presStyleLbl="revTx" presStyleIdx="3" presStyleCnt="4" custScaleX="215826" custLinFactNeighborX="63764" custLinFactNeighborY="-268">
        <dgm:presLayoutVars>
          <dgm:chMax val="0"/>
          <dgm:chPref val="0"/>
          <dgm:bulletEnabled val="1"/>
        </dgm:presLayoutVars>
      </dgm:prSet>
      <dgm:spPr/>
    </dgm:pt>
  </dgm:ptLst>
  <dgm:cxnLst>
    <dgm:cxn modelId="{630E6C04-D4EE-774D-B473-4C1FD673767C}" srcId="{DEB408B3-024A-DF42-ABFA-42467FD52197}" destId="{A7E12B9A-F6D4-9E49-984D-642E6429FA6D}" srcOrd="1" destOrd="0" parTransId="{959E6FEA-0D2D-1048-B25B-90DD1587437A}" sibTransId="{21334A8E-5859-464A-BE76-AD12F96C046B}"/>
    <dgm:cxn modelId="{A4673F05-743A-FC4A-8D39-1F19E422CFEF}" srcId="{2A965AE8-52EF-3642-B056-8898C8395B3B}" destId="{3900701F-0912-DF44-9D6E-EA4472695CD9}" srcOrd="2" destOrd="0" parTransId="{EFC28615-1C1E-CE4D-81EB-5E3771D6939C}" sibTransId="{D93B06C6-DC41-C44A-8A31-D92CBAA8CC43}"/>
    <dgm:cxn modelId="{D145C805-7F3B-ED42-B121-F0D7CE8873BE}" type="presOf" srcId="{B7F20F97-F872-B540-92EF-C72BD92644E1}" destId="{7289E43D-5C7C-7948-9815-2E194B678744}" srcOrd="0" destOrd="0" presId="urn:microsoft.com/office/officeart/2005/8/layout/StepDownProcess"/>
    <dgm:cxn modelId="{9DA5C806-B89E-B14F-868B-9DB0A843E3AF}" type="presOf" srcId="{3AD45871-6305-BD4A-A3B7-8739D76CAD14}" destId="{A65C3854-D44C-E540-96B6-9E9C91D57F4A}" srcOrd="0" destOrd="0" presId="urn:microsoft.com/office/officeart/2005/8/layout/StepDownProcess"/>
    <dgm:cxn modelId="{B13B4B0D-16CB-9249-8523-A67001777D9F}" srcId="{2A965AE8-52EF-3642-B056-8898C8395B3B}" destId="{B7F20F97-F872-B540-92EF-C72BD92644E1}" srcOrd="0" destOrd="0" parTransId="{25633B6F-9CBC-B545-9A0C-EA0A83CEBC2F}" sibTransId="{1576C2A6-FB46-A24C-BE49-811326DC0482}"/>
    <dgm:cxn modelId="{6F654B0F-57B1-2D48-A206-3B7EDF484583}" type="presOf" srcId="{90B2541A-2E5D-CE49-B4BF-44850E2D41B7}" destId="{6C1B2187-D488-C245-90A4-A6C06B11E1CF}" srcOrd="0" destOrd="0" presId="urn:microsoft.com/office/officeart/2005/8/layout/StepDownProcess"/>
    <dgm:cxn modelId="{286D661F-DA34-C345-B92B-E09DB1BFEEB9}" type="presOf" srcId="{A7E12B9A-F6D4-9E49-984D-642E6429FA6D}" destId="{6C1B2187-D488-C245-90A4-A6C06B11E1CF}" srcOrd="0" destOrd="1" presId="urn:microsoft.com/office/officeart/2005/8/layout/StepDownProcess"/>
    <dgm:cxn modelId="{C342124B-FD52-7040-8400-E5234ACA108B}" srcId="{E1C47C18-2255-9240-A94C-4F1FEBA3E25D}" destId="{2A965AE8-52EF-3642-B056-8898C8395B3B}" srcOrd="1" destOrd="0" parTransId="{02E143E2-39DF-434A-8407-3050878716FA}" sibTransId="{2319ED4D-D1F9-C043-8E40-49DD4E6DF862}"/>
    <dgm:cxn modelId="{9A396D4B-6AE7-F041-A584-890FBB83C554}" type="presOf" srcId="{8B5D7814-E093-094A-A27F-E983736C6660}" destId="{6C1B2187-D488-C245-90A4-A6C06B11E1CF}" srcOrd="0" destOrd="2" presId="urn:microsoft.com/office/officeart/2005/8/layout/StepDownProcess"/>
    <dgm:cxn modelId="{D9566F53-653B-974E-B633-82DDE16113C0}" srcId="{DEB408B3-024A-DF42-ABFA-42467FD52197}" destId="{8B5D7814-E093-094A-A27F-E983736C6660}" srcOrd="2" destOrd="0" parTransId="{062C6596-3CBC-3845-8D97-7AD29085BD3C}" sibTransId="{AFBE4579-C102-7A45-AF5A-F74E8D17570C}"/>
    <dgm:cxn modelId="{762B375D-3A33-404D-93AA-C175B79DBCC4}" srcId="{E1C47C18-2255-9240-A94C-4F1FEBA3E25D}" destId="{DEB408B3-024A-DF42-ABFA-42467FD52197}" srcOrd="3" destOrd="0" parTransId="{5CDC261A-7FE0-D44D-8703-F3EE4C97EC42}" sibTransId="{0DB4945E-7E2D-F149-8723-BABF621801EC}"/>
    <dgm:cxn modelId="{8CAEC962-4440-B746-BEDA-8A75AE852DFD}" srcId="{B7559E41-941E-2B4E-B401-3D3249378252}" destId="{DF7F2CFB-2455-A44D-BDA2-06CEE40C64D1}" srcOrd="1" destOrd="0" parTransId="{C8B4764F-C3A8-3142-81E9-AF003AAD1646}" sibTransId="{7B7C98BC-FBA2-9641-B239-E253F49EF5EF}"/>
    <dgm:cxn modelId="{A1A95266-2EC5-8A49-A02A-85EF27CC994A}" srcId="{2A965AE8-52EF-3642-B056-8898C8395B3B}" destId="{1BE65125-3325-444E-BCD8-4E2538AA0AC1}" srcOrd="1" destOrd="0" parTransId="{8C41706F-63DA-1441-AE90-F9B3560BDE0F}" sibTransId="{0D7B715A-F3A5-2041-BAA7-476704EA699B}"/>
    <dgm:cxn modelId="{AEEFF76B-D244-5344-9DFE-1126E58A18CF}" srcId="{5C83254B-8009-CA4F-BCC1-5994BA1543C1}" destId="{A66878FA-EBDF-8A4D-9E67-8D345FC3E9C5}" srcOrd="1" destOrd="0" parTransId="{6A354446-943D-4E45-B4E5-4DCF11BF679F}" sibTransId="{6A47AFCD-FD6E-0342-AFD8-378A05235986}"/>
    <dgm:cxn modelId="{2AACBB71-E4F4-4C4C-8566-C23237519B20}" type="presOf" srcId="{0E9CDBB7-1014-B641-80A5-12237C5C1D97}" destId="{A65C3854-D44C-E540-96B6-9E9C91D57F4A}" srcOrd="0" destOrd="2" presId="urn:microsoft.com/office/officeart/2005/8/layout/StepDownProcess"/>
    <dgm:cxn modelId="{24781578-6CB6-4247-867B-B92245BAD4E2}" type="presOf" srcId="{5B114D9E-9F25-B841-9AA7-81D18D45B6EA}" destId="{4EB05833-2132-4347-9C35-A4579CA0B3BB}" srcOrd="0" destOrd="2" presId="urn:microsoft.com/office/officeart/2005/8/layout/StepDownProcess"/>
    <dgm:cxn modelId="{46C8FD79-0791-704D-B411-D571BAA469AF}" srcId="{5C83254B-8009-CA4F-BCC1-5994BA1543C1}" destId="{A5FD8068-268B-7F46-8639-026EE2144EA4}" srcOrd="3" destOrd="0" parTransId="{3D1A53A5-D123-B04F-8744-85BB8EAA0451}" sibTransId="{B8710D5F-02E9-8546-9D2A-ADBA5B3C5712}"/>
    <dgm:cxn modelId="{B747357D-D6A3-4740-8250-354CE2DA71EE}" srcId="{B7559E41-941E-2B4E-B401-3D3249378252}" destId="{0E9CDBB7-1014-B641-80A5-12237C5C1D97}" srcOrd="2" destOrd="0" parTransId="{4534620C-2CFB-E646-ACC9-0A3040D82B46}" sibTransId="{F4B94B8D-3CD1-7E49-AB34-99DEA2AC1E58}"/>
    <dgm:cxn modelId="{58D7C586-46E8-4746-BB8B-008F875660FF}" type="presOf" srcId="{5C83254B-8009-CA4F-BCC1-5994BA1543C1}" destId="{0032647F-1EF9-984B-B361-7863C9AF9A48}" srcOrd="0" destOrd="0" presId="urn:microsoft.com/office/officeart/2005/8/layout/StepDownProcess"/>
    <dgm:cxn modelId="{3F385B88-BDE8-F049-AA3C-1E98687B003F}" srcId="{5C83254B-8009-CA4F-BCC1-5994BA1543C1}" destId="{5B114D9E-9F25-B841-9AA7-81D18D45B6EA}" srcOrd="2" destOrd="0" parTransId="{B5988471-0727-AF46-B1E2-6D11675A0795}" sibTransId="{7C7874CD-15EE-C542-9AFC-5F3722A86FE4}"/>
    <dgm:cxn modelId="{4D54198A-EB44-F643-8FD1-B734147010D3}" type="presOf" srcId="{1BE65125-3325-444E-BCD8-4E2538AA0AC1}" destId="{7289E43D-5C7C-7948-9815-2E194B678744}" srcOrd="0" destOrd="1" presId="urn:microsoft.com/office/officeart/2005/8/layout/StepDownProcess"/>
    <dgm:cxn modelId="{66BB208B-E129-A047-89A9-3C34F267DE9A}" srcId="{5C83254B-8009-CA4F-BCC1-5994BA1543C1}" destId="{11B92598-8D99-3E48-8126-194702F0867D}" srcOrd="0" destOrd="0" parTransId="{4C22EBF3-88AC-2F40-9F40-0DABC21B1474}" sibTransId="{89D0F80F-FF7E-A049-8177-777B469C9DED}"/>
    <dgm:cxn modelId="{7DCD8796-E6F7-9748-9552-41A568A0D6F5}" type="presOf" srcId="{A66878FA-EBDF-8A4D-9E67-8D345FC3E9C5}" destId="{4EB05833-2132-4347-9C35-A4579CA0B3BB}" srcOrd="0" destOrd="1" presId="urn:microsoft.com/office/officeart/2005/8/layout/StepDownProcess"/>
    <dgm:cxn modelId="{9B118C97-7A0A-4845-A049-2EE183AD37B3}" type="presOf" srcId="{11B92598-8D99-3E48-8126-194702F0867D}" destId="{4EB05833-2132-4347-9C35-A4579CA0B3BB}" srcOrd="0" destOrd="0" presId="urn:microsoft.com/office/officeart/2005/8/layout/StepDownProcess"/>
    <dgm:cxn modelId="{7965049A-CBBC-6941-8339-00635B7F432A}" type="presOf" srcId="{B7559E41-941E-2B4E-B401-3D3249378252}" destId="{E8C7DE54-8991-CF42-A54D-AE00047B438D}" srcOrd="0" destOrd="0" presId="urn:microsoft.com/office/officeart/2005/8/layout/StepDownProcess"/>
    <dgm:cxn modelId="{CCC30DA3-A4D9-3A45-ABFF-D15C5887667C}" srcId="{DEB408B3-024A-DF42-ABFA-42467FD52197}" destId="{90B2541A-2E5D-CE49-B4BF-44850E2D41B7}" srcOrd="0" destOrd="0" parTransId="{4FCBCDF4-759B-D846-8607-917810E5E899}" sibTransId="{9857416C-F1C4-A34B-8DA9-ED3E2C19264A}"/>
    <dgm:cxn modelId="{686389A3-DE9F-1543-9148-47B84CA0A50A}" srcId="{E1C47C18-2255-9240-A94C-4F1FEBA3E25D}" destId="{B7559E41-941E-2B4E-B401-3D3249378252}" srcOrd="2" destOrd="0" parTransId="{5F24E59C-6453-1847-99D2-05A94259E528}" sibTransId="{8F44CD83-7D48-304D-A895-8867F58EF9C6}"/>
    <dgm:cxn modelId="{F1E11CAF-82F5-A843-BDD2-05BF614AF6E8}" type="presOf" srcId="{DF7F2CFB-2455-A44D-BDA2-06CEE40C64D1}" destId="{A65C3854-D44C-E540-96B6-9E9C91D57F4A}" srcOrd="0" destOrd="1" presId="urn:microsoft.com/office/officeart/2005/8/layout/StepDownProcess"/>
    <dgm:cxn modelId="{8441E8B1-B53E-2C49-8B0A-BDCC55864772}" type="presOf" srcId="{3900701F-0912-DF44-9D6E-EA4472695CD9}" destId="{7289E43D-5C7C-7948-9815-2E194B678744}" srcOrd="0" destOrd="2" presId="urn:microsoft.com/office/officeart/2005/8/layout/StepDownProcess"/>
    <dgm:cxn modelId="{3147C5C0-7F54-1448-82C0-B7B7DA3B04FE}" type="presOf" srcId="{A5FD8068-268B-7F46-8639-026EE2144EA4}" destId="{4EB05833-2132-4347-9C35-A4579CA0B3BB}" srcOrd="0" destOrd="3" presId="urn:microsoft.com/office/officeart/2005/8/layout/StepDownProcess"/>
    <dgm:cxn modelId="{8C68B4C2-FDEE-2841-8169-0395D41D0B23}" srcId="{B7559E41-941E-2B4E-B401-3D3249378252}" destId="{3AD45871-6305-BD4A-A3B7-8739D76CAD14}" srcOrd="0" destOrd="0" parTransId="{C350E9A5-DF4E-4A40-B9C3-8CBBD0C797BE}" sibTransId="{1E2A91A7-DA5B-7640-99FA-5EEB7443EAD0}"/>
    <dgm:cxn modelId="{777F5FC5-A3BA-DF4D-A364-478AF221FF51}" type="presOf" srcId="{2A965AE8-52EF-3642-B056-8898C8395B3B}" destId="{E8AD94BC-7DF0-244D-AF21-FD540EFC519F}" srcOrd="0" destOrd="0" presId="urn:microsoft.com/office/officeart/2005/8/layout/StepDownProcess"/>
    <dgm:cxn modelId="{BAD949CA-702F-6547-85EE-D3B9356F04A9}" type="presOf" srcId="{DEB408B3-024A-DF42-ABFA-42467FD52197}" destId="{8606102E-2F45-294D-9647-360EB2DFDBB1}" srcOrd="0" destOrd="0" presId="urn:microsoft.com/office/officeart/2005/8/layout/StepDownProcess"/>
    <dgm:cxn modelId="{2F601BDC-7818-964D-80D8-4AC8E0F87B5E}" srcId="{E1C47C18-2255-9240-A94C-4F1FEBA3E25D}" destId="{5C83254B-8009-CA4F-BCC1-5994BA1543C1}" srcOrd="0" destOrd="0" parTransId="{F33677DB-4A2D-684F-AFE0-905708873437}" sibTransId="{61F169CA-B2F0-8442-9F14-B00CD0602059}"/>
    <dgm:cxn modelId="{CD2AA1E4-B851-AF49-8D31-55BD5B4C8C9C}" type="presOf" srcId="{E1C47C18-2255-9240-A94C-4F1FEBA3E25D}" destId="{67E952BF-141A-C049-ADBA-BA0801A831C5}" srcOrd="0" destOrd="0" presId="urn:microsoft.com/office/officeart/2005/8/layout/StepDownProcess"/>
    <dgm:cxn modelId="{6AF18476-3FB6-7B49-9839-87D849CE6810}" type="presParOf" srcId="{67E952BF-141A-C049-ADBA-BA0801A831C5}" destId="{8ED18A14-F303-3B46-8A44-B2FACE986516}" srcOrd="0" destOrd="0" presId="urn:microsoft.com/office/officeart/2005/8/layout/StepDownProcess"/>
    <dgm:cxn modelId="{7E401444-BD00-3F49-8AA7-5B2713742045}" type="presParOf" srcId="{8ED18A14-F303-3B46-8A44-B2FACE986516}" destId="{97554F76-D69B-F948-810E-C7FCF7501C01}" srcOrd="0" destOrd="0" presId="urn:microsoft.com/office/officeart/2005/8/layout/StepDownProcess"/>
    <dgm:cxn modelId="{66AF9D30-E437-AF4E-9168-A6B30BF29960}" type="presParOf" srcId="{8ED18A14-F303-3B46-8A44-B2FACE986516}" destId="{0032647F-1EF9-984B-B361-7863C9AF9A48}" srcOrd="1" destOrd="0" presId="urn:microsoft.com/office/officeart/2005/8/layout/StepDownProcess"/>
    <dgm:cxn modelId="{AFB943DF-8C24-E44C-B220-1C99371631AE}" type="presParOf" srcId="{8ED18A14-F303-3B46-8A44-B2FACE986516}" destId="{4EB05833-2132-4347-9C35-A4579CA0B3BB}" srcOrd="2" destOrd="0" presId="urn:microsoft.com/office/officeart/2005/8/layout/StepDownProcess"/>
    <dgm:cxn modelId="{3EFA95EA-1E27-DE46-94F0-B0BAB8838A1B}" type="presParOf" srcId="{67E952BF-141A-C049-ADBA-BA0801A831C5}" destId="{E3BE935B-D990-2D42-8422-563BCFD45969}" srcOrd="1" destOrd="0" presId="urn:microsoft.com/office/officeart/2005/8/layout/StepDownProcess"/>
    <dgm:cxn modelId="{7D680FB7-9ED0-FA48-98CD-C08DC879CC21}" type="presParOf" srcId="{67E952BF-141A-C049-ADBA-BA0801A831C5}" destId="{B1978C6C-5160-0641-9767-2FE6D811379E}" srcOrd="2" destOrd="0" presId="urn:microsoft.com/office/officeart/2005/8/layout/StepDownProcess"/>
    <dgm:cxn modelId="{99FF4135-7267-FD47-A1F3-C30AA9A43D1E}" type="presParOf" srcId="{B1978C6C-5160-0641-9767-2FE6D811379E}" destId="{3BC49275-1CEE-1749-A9BC-B47DA4B1037F}" srcOrd="0" destOrd="0" presId="urn:microsoft.com/office/officeart/2005/8/layout/StepDownProcess"/>
    <dgm:cxn modelId="{55E174BA-3A45-C641-8718-AFCB8E09548B}" type="presParOf" srcId="{B1978C6C-5160-0641-9767-2FE6D811379E}" destId="{E8AD94BC-7DF0-244D-AF21-FD540EFC519F}" srcOrd="1" destOrd="0" presId="urn:microsoft.com/office/officeart/2005/8/layout/StepDownProcess"/>
    <dgm:cxn modelId="{DB00F633-91E7-054F-B6B7-54E4AD240358}" type="presParOf" srcId="{B1978C6C-5160-0641-9767-2FE6D811379E}" destId="{7289E43D-5C7C-7948-9815-2E194B678744}" srcOrd="2" destOrd="0" presId="urn:microsoft.com/office/officeart/2005/8/layout/StepDownProcess"/>
    <dgm:cxn modelId="{F9A4009A-266D-C84D-900D-ED76ADC12D07}" type="presParOf" srcId="{67E952BF-141A-C049-ADBA-BA0801A831C5}" destId="{AEEEC450-50B3-2841-B7B0-1A670BF65F00}" srcOrd="3" destOrd="0" presId="urn:microsoft.com/office/officeart/2005/8/layout/StepDownProcess"/>
    <dgm:cxn modelId="{C897378C-1460-C14C-B242-6143B8431E03}" type="presParOf" srcId="{67E952BF-141A-C049-ADBA-BA0801A831C5}" destId="{9F5D6341-6B25-1543-BA4F-04C45908225E}" srcOrd="4" destOrd="0" presId="urn:microsoft.com/office/officeart/2005/8/layout/StepDownProcess"/>
    <dgm:cxn modelId="{4C136F7C-AA05-704F-B690-9566A7C929C4}" type="presParOf" srcId="{9F5D6341-6B25-1543-BA4F-04C45908225E}" destId="{AF962510-4EDF-F243-B20E-8B589795928C}" srcOrd="0" destOrd="0" presId="urn:microsoft.com/office/officeart/2005/8/layout/StepDownProcess"/>
    <dgm:cxn modelId="{44F0DD6D-555F-FC45-AA82-9BD21CFA0F1E}" type="presParOf" srcId="{9F5D6341-6B25-1543-BA4F-04C45908225E}" destId="{E8C7DE54-8991-CF42-A54D-AE00047B438D}" srcOrd="1" destOrd="0" presId="urn:microsoft.com/office/officeart/2005/8/layout/StepDownProcess"/>
    <dgm:cxn modelId="{5EF2A229-547F-1749-B437-E2E6CFC9A455}" type="presParOf" srcId="{9F5D6341-6B25-1543-BA4F-04C45908225E}" destId="{A65C3854-D44C-E540-96B6-9E9C91D57F4A}" srcOrd="2" destOrd="0" presId="urn:microsoft.com/office/officeart/2005/8/layout/StepDownProcess"/>
    <dgm:cxn modelId="{A6719D26-77E0-B540-A09E-BE7B1DE7A2E6}" type="presParOf" srcId="{67E952BF-141A-C049-ADBA-BA0801A831C5}" destId="{F94EC3BC-03F0-3C41-9833-F920A27A6E17}" srcOrd="5" destOrd="0" presId="urn:microsoft.com/office/officeart/2005/8/layout/StepDownProcess"/>
    <dgm:cxn modelId="{3BC77BDC-6B76-BF4E-8A96-73A8C10E1FA9}" type="presParOf" srcId="{67E952BF-141A-C049-ADBA-BA0801A831C5}" destId="{3C541054-2818-5146-8F53-8E6A48D21854}" srcOrd="6" destOrd="0" presId="urn:microsoft.com/office/officeart/2005/8/layout/StepDownProcess"/>
    <dgm:cxn modelId="{3D032410-7A52-1C45-A458-9F290B319E61}" type="presParOf" srcId="{3C541054-2818-5146-8F53-8E6A48D21854}" destId="{8606102E-2F45-294D-9647-360EB2DFDBB1}" srcOrd="0" destOrd="0" presId="urn:microsoft.com/office/officeart/2005/8/layout/StepDownProcess"/>
    <dgm:cxn modelId="{DC3F9B3E-A72C-4448-87A4-515A81FE6AE2}" type="presParOf" srcId="{3C541054-2818-5146-8F53-8E6A48D21854}" destId="{6C1B2187-D488-C245-90A4-A6C06B11E1C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CF63-E6D0-0445-B7DE-091FD58F48A3}">
      <dsp:nvSpPr>
        <dsp:cNvPr id="0" name=""/>
        <dsp:cNvSpPr/>
      </dsp:nvSpPr>
      <dsp:spPr>
        <a:xfrm>
          <a:off x="1465240" y="0"/>
          <a:ext cx="3154881" cy="1794544"/>
        </a:xfrm>
        <a:prstGeom prst="roundRect">
          <a:avLst>
            <a:gd name="adj" fmla="val 10000"/>
          </a:avLst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u="sng" kern="1200" dirty="0"/>
            <a:t>생산성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 유사한 스타일의 많은 화면 개발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 </a:t>
          </a:r>
          <a:r>
            <a:rPr lang="ko-KR" altLang="en-US" sz="1200" kern="1200" dirty="0" err="1"/>
            <a:t>초중급</a:t>
          </a:r>
          <a:r>
            <a:rPr lang="ko-KR" altLang="en-US" sz="1200" kern="1200" dirty="0"/>
            <a:t> 개발자의 활용도 제고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 </a:t>
          </a:r>
          <a:r>
            <a:rPr lang="en-US" altLang="ko-KR" sz="1200" kern="1200" dirty="0"/>
            <a:t>Chat GPT </a:t>
          </a:r>
          <a:endParaRPr lang="ko-KR" altLang="en-US" sz="1200" kern="1200" dirty="0"/>
        </a:p>
      </dsp:txBody>
      <dsp:txXfrm>
        <a:off x="1517800" y="52560"/>
        <a:ext cx="3049761" cy="1689424"/>
      </dsp:txXfrm>
    </dsp:sp>
    <dsp:sp modelId="{E77BB69D-979E-8646-A562-B29D7A220786}">
      <dsp:nvSpPr>
        <dsp:cNvPr id="0" name=""/>
        <dsp:cNvSpPr/>
      </dsp:nvSpPr>
      <dsp:spPr>
        <a:xfrm rot="3793613">
          <a:off x="3360710" y="2498535"/>
          <a:ext cx="1179106" cy="39508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3479235" y="2577551"/>
        <a:ext cx="942056" cy="237050"/>
      </dsp:txXfrm>
    </dsp:sp>
    <dsp:sp modelId="{F0B6AE86-9DC6-944B-B3AD-C3836EF3A932}">
      <dsp:nvSpPr>
        <dsp:cNvPr id="0" name=""/>
        <dsp:cNvSpPr/>
      </dsp:nvSpPr>
      <dsp:spPr>
        <a:xfrm>
          <a:off x="3731498" y="3597608"/>
          <a:ext cx="2257615" cy="1804297"/>
        </a:xfrm>
        <a:prstGeom prst="roundRect">
          <a:avLst>
            <a:gd name="adj" fmla="val 10000"/>
          </a:avLst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u="sng" kern="1200" dirty="0"/>
            <a:t>안정성과 혁신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 </a:t>
          </a:r>
          <a:r>
            <a:rPr lang="en-US" altLang="ko-KR" sz="1200" kern="1200" dirty="0"/>
            <a:t>24</a:t>
          </a:r>
          <a:r>
            <a:rPr lang="ko-KR" altLang="en-US" sz="1200" kern="1200" dirty="0"/>
            <a:t>시간 </a:t>
          </a:r>
          <a:r>
            <a:rPr lang="en-US" altLang="ko-KR" sz="1200" kern="1200" dirty="0"/>
            <a:t>365</a:t>
          </a:r>
          <a:r>
            <a:rPr lang="ko-KR" altLang="en-US" sz="1200" kern="1200" dirty="0"/>
            <a:t>일 장애 최소화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 무정지 배포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 신기술 적용</a:t>
          </a:r>
        </a:p>
      </dsp:txBody>
      <dsp:txXfrm>
        <a:off x="3784344" y="3650454"/>
        <a:ext cx="2151923" cy="1698605"/>
      </dsp:txXfrm>
    </dsp:sp>
    <dsp:sp modelId="{836ED349-16DF-FE4C-A63D-83D874A56434}">
      <dsp:nvSpPr>
        <dsp:cNvPr id="0" name=""/>
        <dsp:cNvSpPr/>
      </dsp:nvSpPr>
      <dsp:spPr>
        <a:xfrm rot="10800006">
          <a:off x="2405003" y="4302212"/>
          <a:ext cx="1179106" cy="39508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2523528" y="4381228"/>
        <a:ext cx="942056" cy="237050"/>
      </dsp:txXfrm>
    </dsp:sp>
    <dsp:sp modelId="{E6B52C70-CF7C-FD40-AF65-CCF751E06DC5}">
      <dsp:nvSpPr>
        <dsp:cNvPr id="0" name=""/>
        <dsp:cNvSpPr/>
      </dsp:nvSpPr>
      <dsp:spPr>
        <a:xfrm>
          <a:off x="0" y="3613930"/>
          <a:ext cx="2257615" cy="1771640"/>
        </a:xfrm>
        <a:prstGeom prst="roundRect">
          <a:avLst>
            <a:gd name="adj" fmla="val 10000"/>
          </a:avLst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u="sng" kern="1200" dirty="0"/>
            <a:t>유지보수성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 </a:t>
          </a:r>
          <a:r>
            <a:rPr lang="ko-KR" altLang="en-US" sz="1200" kern="1200" dirty="0" err="1"/>
            <a:t>클린아키텍처</a:t>
          </a:r>
          <a:r>
            <a:rPr lang="ko-KR" altLang="en-US" sz="1200" kern="1200" dirty="0"/>
            <a:t> 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 모듈간 </a:t>
          </a:r>
          <a:r>
            <a:rPr lang="ko-KR" altLang="en-US" sz="1200" kern="1200" dirty="0" err="1"/>
            <a:t>간섭최소화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 테스트 주도 개발</a:t>
          </a:r>
        </a:p>
      </dsp:txBody>
      <dsp:txXfrm>
        <a:off x="51890" y="3665820"/>
        <a:ext cx="2153835" cy="1667860"/>
      </dsp:txXfrm>
    </dsp:sp>
    <dsp:sp modelId="{4AC91FDE-5C61-AF40-8A09-3DD3B38C3563}">
      <dsp:nvSpPr>
        <dsp:cNvPr id="0" name=""/>
        <dsp:cNvSpPr/>
      </dsp:nvSpPr>
      <dsp:spPr>
        <a:xfrm rot="17878811">
          <a:off x="1493149" y="2506696"/>
          <a:ext cx="1179106" cy="39508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611674" y="2585712"/>
        <a:ext cx="942056" cy="237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7888D-772D-BA4A-A0BD-4C1E890B838D}">
      <dsp:nvSpPr>
        <dsp:cNvPr id="0" name=""/>
        <dsp:cNvSpPr/>
      </dsp:nvSpPr>
      <dsp:spPr>
        <a:xfrm rot="5400000">
          <a:off x="6723885" y="-3043329"/>
          <a:ext cx="1043516" cy="73964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u="sng" kern="1200" dirty="0">
              <a:solidFill>
                <a:schemeClr val="tx1"/>
              </a:solidFill>
            </a:rPr>
            <a:t>토큰 기반 인증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</a:t>
          </a:r>
          <a:r>
            <a:rPr lang="ko-KR" altLang="en-US" sz="1400" kern="1200" dirty="0" err="1"/>
            <a:t>권한별</a:t>
          </a:r>
          <a:r>
            <a:rPr lang="ko-KR" altLang="en-US" sz="1400" kern="1200" dirty="0"/>
            <a:t>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활성</a:t>
          </a:r>
          <a:r>
            <a:rPr lang="en-US" altLang="ko-KR" sz="1400" kern="1200" dirty="0"/>
            <a:t>/</a:t>
          </a:r>
          <a:r>
            <a:rPr lang="ko-KR" altLang="en-US" sz="1400" kern="1200" dirty="0"/>
            <a:t>비활성화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</a:t>
          </a:r>
          <a:r>
            <a:rPr lang="en-US" altLang="ko-KR" sz="1400" kern="1200" dirty="0"/>
            <a:t>OAuth2.0 </a:t>
          </a:r>
          <a:r>
            <a:rPr lang="ko-KR" altLang="en-US" sz="1400" kern="1200" dirty="0"/>
            <a:t>기반 </a:t>
          </a:r>
          <a:r>
            <a:rPr lang="en-US" altLang="ko-KR" sz="1400" kern="1200" dirty="0"/>
            <a:t>3rd Party API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 err="1"/>
            <a:t>스프링부트</a:t>
          </a:r>
          <a:r>
            <a:rPr lang="ko-KR" altLang="en-US" sz="1400" kern="1200" dirty="0"/>
            <a:t> 기반 </a:t>
          </a:r>
          <a:r>
            <a:rPr lang="ko-KR" altLang="en-US" sz="1400" kern="1200" dirty="0" err="1"/>
            <a:t>백엔드</a:t>
          </a:r>
          <a:r>
            <a:rPr lang="ko-KR" altLang="en-US" sz="1400" kern="1200" dirty="0"/>
            <a:t> </a:t>
          </a:r>
          <a:r>
            <a:rPr lang="en-US" altLang="ko-KR" sz="1400" kern="1200" dirty="0"/>
            <a:t>&amp;</a:t>
          </a:r>
          <a:r>
            <a:rPr lang="ko-KR" altLang="en-US" sz="1400" kern="1200" dirty="0"/>
            <a:t> </a:t>
          </a:r>
          <a:r>
            <a:rPr lang="ko-KR" altLang="en-US" sz="1400" b="1" u="sng" kern="1200" dirty="0" err="1"/>
            <a:t>클린</a:t>
          </a:r>
          <a:r>
            <a:rPr lang="en-US" altLang="ko-KR" sz="1400" b="1" u="sng" kern="1200" dirty="0"/>
            <a:t> </a:t>
          </a:r>
          <a:r>
            <a:rPr lang="ko-KR" altLang="en-US" sz="1400" b="1" u="sng" kern="1200" dirty="0"/>
            <a:t>아키텍처 </a:t>
          </a:r>
          <a:r>
            <a:rPr lang="ko-KR" altLang="en-US" sz="1400" kern="1200" dirty="0"/>
            <a:t>적용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u="sng" kern="1200" dirty="0"/>
            <a:t>이벤트 기반 아키텍처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 장애발생시 이벤트 보관 </a:t>
          </a:r>
          <a:r>
            <a:rPr lang="en-US" altLang="ko-KR" sz="1400" kern="1200" dirty="0"/>
            <a:t>/</a:t>
          </a:r>
          <a:r>
            <a:rPr lang="ko-KR" altLang="en-US" sz="1400" kern="1200" dirty="0"/>
            <a:t> 리플레이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</a:t>
          </a:r>
          <a:r>
            <a:rPr lang="en-US" altLang="ko-KR" sz="1400" kern="1200" dirty="0"/>
            <a:t>CQRS, Saga Pattern )</a:t>
          </a:r>
          <a:r>
            <a:rPr lang="ko-KR" altLang="en-US" sz="1400" kern="1200" dirty="0"/>
            <a:t> </a:t>
          </a:r>
        </a:p>
      </dsp:txBody>
      <dsp:txXfrm rot="-5400000">
        <a:off x="3547404" y="184092"/>
        <a:ext cx="7345539" cy="941636"/>
      </dsp:txXfrm>
    </dsp:sp>
    <dsp:sp modelId="{C04E2A13-B341-A54E-AEC4-9D5762B8C947}">
      <dsp:nvSpPr>
        <dsp:cNvPr id="0" name=""/>
        <dsp:cNvSpPr/>
      </dsp:nvSpPr>
      <dsp:spPr>
        <a:xfrm>
          <a:off x="613114" y="2711"/>
          <a:ext cx="2934289" cy="130439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마이크로 서비스 전환</a:t>
          </a:r>
        </a:p>
      </dsp:txBody>
      <dsp:txXfrm>
        <a:off x="676789" y="66386"/>
        <a:ext cx="2806939" cy="1177045"/>
      </dsp:txXfrm>
    </dsp:sp>
    <dsp:sp modelId="{EC8F24D0-9F7E-1941-AFD8-7906DD8DCE8C}">
      <dsp:nvSpPr>
        <dsp:cNvPr id="0" name=""/>
        <dsp:cNvSpPr/>
      </dsp:nvSpPr>
      <dsp:spPr>
        <a:xfrm rot="5400000">
          <a:off x="6723885" y="-1673714"/>
          <a:ext cx="1043516" cy="73964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b="1" u="sng" kern="1200" dirty="0"/>
            <a:t>Front &amp; Back-end </a:t>
          </a:r>
          <a:r>
            <a:rPr lang="ko-KR" altLang="en-US" sz="1400" b="1" u="sng" kern="1200" dirty="0"/>
            <a:t>분리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 err="1"/>
            <a:t>VueJS</a:t>
          </a:r>
          <a:r>
            <a:rPr lang="en-US" altLang="ko-KR" sz="1400" kern="1200" dirty="0"/>
            <a:t> </a:t>
          </a:r>
          <a:r>
            <a:rPr lang="ko-KR" altLang="en-US" sz="1400" kern="1200" dirty="0"/>
            <a:t>기반 고성능 </a:t>
          </a:r>
          <a:r>
            <a:rPr lang="en-US" altLang="ko-KR" sz="1400" kern="1200" dirty="0"/>
            <a:t>Grid </a:t>
          </a:r>
          <a:r>
            <a:rPr lang="ko-KR" altLang="en-US" sz="1400" kern="1200" dirty="0"/>
            <a:t>기반 </a:t>
          </a:r>
          <a:r>
            <a:rPr lang="en-US" altLang="ko-KR" sz="1400" kern="1200" dirty="0"/>
            <a:t>CRUD UI ( Master-Slave )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/>
            <a:t>Form (Text, Number, Data Picker, Validation ) / </a:t>
          </a:r>
          <a:r>
            <a:rPr lang="en-US" altLang="ko-KR" sz="1400" kern="1200" dirty="0" err="1"/>
            <a:t>Seach</a:t>
          </a:r>
          <a:r>
            <a:rPr lang="en-US" altLang="ko-KR" sz="1400" kern="1200" dirty="0"/>
            <a:t> Box,</a:t>
          </a:r>
          <a:r>
            <a:rPr lang="ko-KR" altLang="en-US" sz="1400" kern="1200" dirty="0"/>
            <a:t> </a:t>
          </a:r>
          <a:r>
            <a:rPr lang="en-US" altLang="ko-KR" sz="1400" kern="1200" dirty="0"/>
            <a:t>Chart / Report</a:t>
          </a:r>
          <a:endParaRPr lang="ko-KR" altLang="en-US" sz="1400" kern="1200" dirty="0"/>
        </a:p>
      </dsp:txBody>
      <dsp:txXfrm rot="-5400000">
        <a:off x="3547404" y="1553707"/>
        <a:ext cx="7345539" cy="941636"/>
      </dsp:txXfrm>
    </dsp:sp>
    <dsp:sp modelId="{9103CBDC-F738-5D4A-A4FA-85B8FDC0B467}">
      <dsp:nvSpPr>
        <dsp:cNvPr id="0" name=""/>
        <dsp:cNvSpPr/>
      </dsp:nvSpPr>
      <dsp:spPr>
        <a:xfrm>
          <a:off x="613114" y="1372327"/>
          <a:ext cx="2934289" cy="130439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최신 </a:t>
          </a:r>
          <a:r>
            <a:rPr lang="en-US" altLang="ko-KR" sz="1800" kern="1200" dirty="0"/>
            <a:t>Frontend </a:t>
          </a:r>
          <a:r>
            <a:rPr lang="ko-KR" altLang="en-US" sz="1800" kern="1200" dirty="0"/>
            <a:t>기술 적용</a:t>
          </a:r>
          <a:endParaRPr lang="en-US" altLang="ko-KR" sz="1800" kern="1200" dirty="0"/>
        </a:p>
      </dsp:txBody>
      <dsp:txXfrm>
        <a:off x="676789" y="1436002"/>
        <a:ext cx="2806939" cy="1177045"/>
      </dsp:txXfrm>
    </dsp:sp>
    <dsp:sp modelId="{E3590F4E-0B69-6141-B7F4-D9FFCF369B40}">
      <dsp:nvSpPr>
        <dsp:cNvPr id="0" name=""/>
        <dsp:cNvSpPr/>
      </dsp:nvSpPr>
      <dsp:spPr>
        <a:xfrm rot="5400000">
          <a:off x="6723885" y="-304098"/>
          <a:ext cx="1043516" cy="73964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가입자별 </a:t>
          </a:r>
          <a:r>
            <a:rPr lang="en-US" altLang="ko-KR" sz="1400" kern="1200" dirty="0"/>
            <a:t>DB Isolation (</a:t>
          </a:r>
          <a:r>
            <a:rPr lang="en-US" altLang="ko-KR" sz="1400" b="1" u="sng" kern="1200" dirty="0"/>
            <a:t>Single Instance Multi Tenant</a:t>
          </a:r>
          <a:r>
            <a:rPr lang="en-US" altLang="ko-KR" sz="1400" kern="1200" dirty="0"/>
            <a:t>)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가입자별 </a:t>
          </a:r>
          <a:r>
            <a:rPr lang="en-US" altLang="ko-KR" sz="1400" kern="1200" dirty="0"/>
            <a:t>Custom Brand, Custom Data, Custom Business Logic</a:t>
          </a:r>
          <a:endParaRPr lang="ko-KR" altLang="en-US" sz="1400" kern="1200" dirty="0"/>
        </a:p>
      </dsp:txBody>
      <dsp:txXfrm rot="-5400000">
        <a:off x="3547404" y="2923323"/>
        <a:ext cx="7345539" cy="941636"/>
      </dsp:txXfrm>
    </dsp:sp>
    <dsp:sp modelId="{B032F412-EAD8-534F-B0DD-212C5A9835A5}">
      <dsp:nvSpPr>
        <dsp:cNvPr id="0" name=""/>
        <dsp:cNvSpPr/>
      </dsp:nvSpPr>
      <dsp:spPr>
        <a:xfrm>
          <a:off x="613114" y="2741943"/>
          <a:ext cx="2934289" cy="130439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멀티태넌시</a:t>
          </a:r>
          <a:endParaRPr lang="ko-KR" altLang="en-US" sz="1800" kern="1200" dirty="0"/>
        </a:p>
      </dsp:txBody>
      <dsp:txXfrm>
        <a:off x="676789" y="2805618"/>
        <a:ext cx="2806939" cy="1177045"/>
      </dsp:txXfrm>
    </dsp:sp>
    <dsp:sp modelId="{91513108-A51F-CA45-9CCE-EF33D95107A4}">
      <dsp:nvSpPr>
        <dsp:cNvPr id="0" name=""/>
        <dsp:cNvSpPr/>
      </dsp:nvSpPr>
      <dsp:spPr>
        <a:xfrm rot="5400000">
          <a:off x="6723885" y="1065517"/>
          <a:ext cx="1043516" cy="73964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 err="1"/>
            <a:t>쿠버네티스</a:t>
          </a:r>
          <a:r>
            <a:rPr lang="ko-KR" altLang="en-US" sz="1400" kern="1200" dirty="0"/>
            <a:t> </a:t>
          </a:r>
          <a:r>
            <a:rPr lang="en-US" altLang="ko-KR" sz="1400" kern="1200" dirty="0"/>
            <a:t>/</a:t>
          </a:r>
          <a:r>
            <a:rPr lang="ko-KR" altLang="en-US" sz="1400" kern="1200" dirty="0"/>
            <a:t> </a:t>
          </a:r>
          <a:r>
            <a:rPr lang="ko-KR" altLang="en-US" sz="1400" b="1" u="sng" kern="1200" dirty="0"/>
            <a:t>컨테이너 기반 자동화</a:t>
          </a:r>
          <a:r>
            <a:rPr lang="en-US" altLang="ko-KR" sz="1400" kern="1200" dirty="0"/>
            <a:t>/</a:t>
          </a:r>
          <a:r>
            <a:rPr lang="ko-KR" altLang="en-US" sz="1400" kern="1200" dirty="0"/>
            <a:t>확장</a:t>
          </a:r>
          <a:r>
            <a:rPr lang="en-US" altLang="ko-KR" sz="1400" kern="1200" dirty="0"/>
            <a:t>/</a:t>
          </a:r>
          <a:r>
            <a:rPr lang="ko-KR" altLang="en-US" sz="1400" kern="1200" dirty="0"/>
            <a:t>축소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/>
            <a:t>Build with </a:t>
          </a:r>
          <a:r>
            <a:rPr lang="en-US" altLang="ko-KR" sz="1400" kern="1200" dirty="0" err="1"/>
            <a:t>Github</a:t>
          </a:r>
          <a:r>
            <a:rPr lang="en-US" altLang="ko-KR" sz="1400" kern="1200" dirty="0"/>
            <a:t> Actions </a:t>
          </a:r>
          <a:r>
            <a:rPr lang="en-US" altLang="ko-KR" sz="1400" kern="1200" dirty="0">
              <a:sym typeface="Wingdings" pitchFamily="2" charset="2"/>
            </a:rPr>
            <a:t> Deploy with </a:t>
          </a:r>
          <a:r>
            <a:rPr lang="en-US" altLang="ko-KR" sz="1400" kern="1200" dirty="0"/>
            <a:t>Argo CD ( </a:t>
          </a:r>
          <a:r>
            <a:rPr lang="en-US" altLang="ko-KR" sz="1400" b="1" u="sng" kern="1200" dirty="0" err="1"/>
            <a:t>GitOps</a:t>
          </a:r>
          <a:r>
            <a:rPr lang="en-US" altLang="ko-KR" sz="1400" kern="1200" dirty="0"/>
            <a:t> )</a:t>
          </a:r>
          <a:endParaRPr lang="ko-KR" altLang="en-US" sz="1400" kern="1200" dirty="0"/>
        </a:p>
      </dsp:txBody>
      <dsp:txXfrm rot="-5400000">
        <a:off x="3547404" y="4292938"/>
        <a:ext cx="7345539" cy="941636"/>
      </dsp:txXfrm>
    </dsp:sp>
    <dsp:sp modelId="{305BF1C7-1E2D-F745-82BB-886B4AFE8B72}">
      <dsp:nvSpPr>
        <dsp:cNvPr id="0" name=""/>
        <dsp:cNvSpPr/>
      </dsp:nvSpPr>
      <dsp:spPr>
        <a:xfrm>
          <a:off x="613114" y="4111559"/>
          <a:ext cx="2934289" cy="130439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IaaC</a:t>
          </a:r>
          <a:r>
            <a:rPr lang="en-US" altLang="ko-KR" sz="1800" kern="1200" dirty="0"/>
            <a:t> / </a:t>
          </a:r>
          <a:r>
            <a:rPr lang="ko-KR" altLang="en-US" sz="1800" kern="1200" dirty="0" err="1"/>
            <a:t>데브옵스</a:t>
          </a:r>
          <a:r>
            <a:rPr lang="ko-KR" altLang="en-US" sz="1800" kern="1200" dirty="0"/>
            <a:t> 적용</a:t>
          </a:r>
        </a:p>
      </dsp:txBody>
      <dsp:txXfrm>
        <a:off x="676789" y="4175234"/>
        <a:ext cx="2806939" cy="11770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54F76-D69B-F948-810E-C7FCF7501C01}">
      <dsp:nvSpPr>
        <dsp:cNvPr id="0" name=""/>
        <dsp:cNvSpPr/>
      </dsp:nvSpPr>
      <dsp:spPr>
        <a:xfrm rot="5400000">
          <a:off x="1270182" y="1169902"/>
          <a:ext cx="1151232" cy="13106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2647F-1EF9-984B-B361-7863C9AF9A48}">
      <dsp:nvSpPr>
        <dsp:cNvPr id="0" name=""/>
        <dsp:cNvSpPr/>
      </dsp:nvSpPr>
      <dsp:spPr>
        <a:xfrm>
          <a:off x="965176" y="66378"/>
          <a:ext cx="1937997" cy="1011256"/>
        </a:xfrm>
        <a:prstGeom prst="roundRect">
          <a:avLst>
            <a:gd name="adj" fmla="val 16670"/>
          </a:avLst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/>
            <a:t>Chat GPT </a:t>
          </a:r>
          <a:r>
            <a:rPr lang="ko-KR" altLang="en-US" sz="1400" kern="1200"/>
            <a:t>기반 </a:t>
          </a:r>
          <a:br>
            <a:rPr lang="en-US" altLang="ko-KR" sz="1400" kern="1200"/>
          </a:br>
          <a:r>
            <a:rPr lang="ko-KR" altLang="en-US" sz="1400" kern="1200"/>
            <a:t>초안 생성</a:t>
          </a:r>
          <a:endParaRPr lang="ko-KR" altLang="en-US" sz="1400" kern="1200" dirty="0"/>
        </a:p>
      </dsp:txBody>
      <dsp:txXfrm>
        <a:off x="1014550" y="115752"/>
        <a:ext cx="1839249" cy="912508"/>
      </dsp:txXfrm>
    </dsp:sp>
    <dsp:sp modelId="{4EB05833-2132-4347-9C35-A4579CA0B3BB}">
      <dsp:nvSpPr>
        <dsp:cNvPr id="0" name=""/>
        <dsp:cNvSpPr/>
      </dsp:nvSpPr>
      <dsp:spPr>
        <a:xfrm>
          <a:off x="3013376" y="2"/>
          <a:ext cx="2152991" cy="109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 err="1"/>
            <a:t>바운디드</a:t>
          </a:r>
          <a:r>
            <a:rPr lang="ko-KR" altLang="en-US" sz="1100" b="1" kern="1200" dirty="0"/>
            <a:t> 컨텍스트 명세 입력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 err="1"/>
            <a:t>어그리거트</a:t>
          </a:r>
          <a:r>
            <a:rPr lang="ko-KR" altLang="en-US" sz="1100" b="1" kern="1200" dirty="0"/>
            <a:t> 자동생성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 err="1"/>
            <a:t>어그리거트</a:t>
          </a:r>
          <a:r>
            <a:rPr lang="ko-KR" altLang="en-US" sz="1100" b="1" kern="1200" dirty="0"/>
            <a:t> 멤버 생성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/>
            <a:t>검토</a:t>
          </a:r>
          <a:r>
            <a:rPr lang="en-US" altLang="ko-KR" sz="1100" b="1" kern="1200" dirty="0"/>
            <a:t>/</a:t>
          </a:r>
          <a:r>
            <a:rPr lang="ko-KR" altLang="en-US" sz="1100" b="1" kern="1200" dirty="0"/>
            <a:t>수작업 정제</a:t>
          </a:r>
        </a:p>
      </dsp:txBody>
      <dsp:txXfrm>
        <a:off x="3013376" y="2"/>
        <a:ext cx="2152991" cy="1096411"/>
      </dsp:txXfrm>
    </dsp:sp>
    <dsp:sp modelId="{3BC49275-1CEE-1749-A9BC-B47DA4B1037F}">
      <dsp:nvSpPr>
        <dsp:cNvPr id="0" name=""/>
        <dsp:cNvSpPr/>
      </dsp:nvSpPr>
      <dsp:spPr>
        <a:xfrm rot="5400000">
          <a:off x="3055423" y="2564363"/>
          <a:ext cx="1151232" cy="13106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D94BC-7DF0-244D-AF21-FD540EFC519F}">
      <dsp:nvSpPr>
        <dsp:cNvPr id="0" name=""/>
        <dsp:cNvSpPr/>
      </dsp:nvSpPr>
      <dsp:spPr>
        <a:xfrm>
          <a:off x="2750416" y="1460838"/>
          <a:ext cx="1937997" cy="1011256"/>
        </a:xfrm>
        <a:prstGeom prst="roundRect">
          <a:avLst>
            <a:gd name="adj" fmla="val 16670"/>
          </a:avLst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애플리케이션 </a:t>
          </a:r>
          <a:br>
            <a:rPr lang="en-US" altLang="ko-KR" sz="1400" kern="1200"/>
          </a:br>
          <a:r>
            <a:rPr lang="ko-KR" altLang="en-US" sz="1400" kern="1200"/>
            <a:t>생성</a:t>
          </a:r>
          <a:endParaRPr lang="ko-KR" altLang="en-US" sz="1400" kern="1200" dirty="0"/>
        </a:p>
      </dsp:txBody>
      <dsp:txXfrm>
        <a:off x="2799790" y="1510212"/>
        <a:ext cx="1839249" cy="912508"/>
      </dsp:txXfrm>
    </dsp:sp>
    <dsp:sp modelId="{7289E43D-5C7C-7948-9815-2E194B678744}">
      <dsp:nvSpPr>
        <dsp:cNvPr id="0" name=""/>
        <dsp:cNvSpPr/>
      </dsp:nvSpPr>
      <dsp:spPr>
        <a:xfrm>
          <a:off x="4892067" y="1430600"/>
          <a:ext cx="4102294" cy="109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 err="1"/>
            <a:t>백엔드</a:t>
          </a:r>
          <a:r>
            <a:rPr lang="ko-KR" altLang="en-US" sz="1100" b="1" kern="1200" dirty="0"/>
            <a:t> 템플릿 선정 </a:t>
          </a:r>
          <a:r>
            <a:rPr lang="en-US" altLang="ko-KR" sz="1100" b="1" kern="1200" dirty="0"/>
            <a:t>-</a:t>
          </a:r>
          <a:r>
            <a:rPr lang="ko-KR" altLang="en-US" sz="1100" b="1" kern="1200" dirty="0"/>
            <a:t> </a:t>
          </a:r>
          <a:r>
            <a:rPr lang="en-US" altLang="ko-KR" sz="1100" b="1" kern="1200" dirty="0"/>
            <a:t>Spring / Axon / Eventuate</a:t>
          </a:r>
          <a:endParaRPr lang="ko-KR" altLang="en-US" sz="1100" b="1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 err="1"/>
            <a:t>프론트엔드</a:t>
          </a:r>
          <a:r>
            <a:rPr lang="ko-KR" altLang="en-US" sz="1100" b="1" kern="1200" dirty="0"/>
            <a:t> 템플릿 선정 </a:t>
          </a:r>
          <a:r>
            <a:rPr lang="en-US" altLang="ko-KR" sz="1100" b="1" kern="1200" dirty="0"/>
            <a:t>-</a:t>
          </a:r>
          <a:r>
            <a:rPr lang="ko-KR" altLang="en-US" sz="1100" b="1" kern="1200" dirty="0"/>
            <a:t> </a:t>
          </a:r>
          <a:r>
            <a:rPr lang="en-US" altLang="ko-KR" sz="1100" b="1" kern="1200" dirty="0"/>
            <a:t>Vue / React</a:t>
          </a:r>
          <a:endParaRPr lang="ko-KR" altLang="en-US" sz="1100" b="1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 err="1"/>
            <a:t>토핑</a:t>
          </a:r>
          <a:r>
            <a:rPr lang="ko-KR" altLang="en-US" sz="1100" b="1" kern="1200" dirty="0"/>
            <a:t> 추가 </a:t>
          </a:r>
          <a:r>
            <a:rPr lang="en-US" altLang="ko-KR" sz="1100" b="1" kern="1200" dirty="0"/>
            <a:t>-</a:t>
          </a:r>
          <a:r>
            <a:rPr lang="ko-KR" altLang="en-US" sz="1100" b="1" kern="1200" dirty="0"/>
            <a:t> </a:t>
          </a:r>
          <a:r>
            <a:rPr lang="en-US" altLang="ko-KR" sz="1100" b="1" kern="1200" dirty="0"/>
            <a:t>Security / Multi-tenancy</a:t>
          </a:r>
          <a:endParaRPr lang="ko-KR" altLang="en-US" sz="1100" b="1" kern="1200" dirty="0"/>
        </a:p>
      </dsp:txBody>
      <dsp:txXfrm>
        <a:off x="4892067" y="1430600"/>
        <a:ext cx="4102294" cy="1096411"/>
      </dsp:txXfrm>
    </dsp:sp>
    <dsp:sp modelId="{AF962510-4EDF-F243-B20E-8B589795928C}">
      <dsp:nvSpPr>
        <dsp:cNvPr id="0" name=""/>
        <dsp:cNvSpPr/>
      </dsp:nvSpPr>
      <dsp:spPr>
        <a:xfrm rot="5400000">
          <a:off x="4840663" y="3958823"/>
          <a:ext cx="1151232" cy="13106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7DE54-8991-CF42-A54D-AE00047B438D}">
      <dsp:nvSpPr>
        <dsp:cNvPr id="0" name=""/>
        <dsp:cNvSpPr/>
      </dsp:nvSpPr>
      <dsp:spPr>
        <a:xfrm>
          <a:off x="4535656" y="2855298"/>
          <a:ext cx="1937997" cy="1011256"/>
        </a:xfrm>
        <a:prstGeom prst="roundRect">
          <a:avLst>
            <a:gd name="adj" fmla="val 16670"/>
          </a:avLst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애플리케이션 </a:t>
          </a:r>
          <a:br>
            <a:rPr lang="en-US" altLang="ko-KR" sz="1400" kern="1200"/>
          </a:br>
          <a:r>
            <a:rPr lang="ko-KR" altLang="en-US" sz="1400" kern="1200"/>
            <a:t>테일러링</a:t>
          </a:r>
          <a:endParaRPr lang="ko-KR" altLang="en-US" sz="1400" kern="1200" dirty="0"/>
        </a:p>
      </dsp:txBody>
      <dsp:txXfrm>
        <a:off x="4585030" y="2904672"/>
        <a:ext cx="1839249" cy="912508"/>
      </dsp:txXfrm>
    </dsp:sp>
    <dsp:sp modelId="{A65C3854-D44C-E540-96B6-9E9C91D57F4A}">
      <dsp:nvSpPr>
        <dsp:cNvPr id="0" name=""/>
        <dsp:cNvSpPr/>
      </dsp:nvSpPr>
      <dsp:spPr>
        <a:xfrm>
          <a:off x="6630279" y="2838086"/>
          <a:ext cx="3206392" cy="109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/>
            <a:t>생성될 수 없는 부분의 직접 구현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/>
            <a:t>도메인 코드 </a:t>
          </a:r>
          <a:r>
            <a:rPr lang="en-US" altLang="ko-KR" sz="1100" b="1" kern="1200" dirty="0"/>
            <a:t>/</a:t>
          </a:r>
          <a:r>
            <a:rPr lang="ko-KR" altLang="en-US" sz="1100" b="1" kern="1200" dirty="0"/>
            <a:t> 도메인 </a:t>
          </a:r>
          <a:r>
            <a:rPr lang="en-US" altLang="ko-KR" sz="1100" b="1" kern="1200" dirty="0"/>
            <a:t>UI </a:t>
          </a:r>
          <a:r>
            <a:rPr lang="ko-KR" altLang="en-US" sz="1100" b="1" kern="1200" dirty="0"/>
            <a:t>컴포넌트 위주의 구현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b="1" kern="1200" dirty="0"/>
            <a:t>필요시 생성된 기반 컴포넌트의 개선</a:t>
          </a:r>
        </a:p>
      </dsp:txBody>
      <dsp:txXfrm>
        <a:off x="6630279" y="2838086"/>
        <a:ext cx="3206392" cy="1096411"/>
      </dsp:txXfrm>
    </dsp:sp>
    <dsp:sp modelId="{8606102E-2F45-294D-9647-360EB2DFDBB1}">
      <dsp:nvSpPr>
        <dsp:cNvPr id="0" name=""/>
        <dsp:cNvSpPr/>
      </dsp:nvSpPr>
      <dsp:spPr>
        <a:xfrm>
          <a:off x="6320897" y="4249759"/>
          <a:ext cx="1937997" cy="1011256"/>
        </a:xfrm>
        <a:prstGeom prst="roundRect">
          <a:avLst>
            <a:gd name="adj" fmla="val 16670"/>
          </a:avLst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자체 템플릿</a:t>
          </a:r>
          <a:r>
            <a:rPr lang="en-US" altLang="ko-KR" sz="1400" kern="1200"/>
            <a:t>/</a:t>
          </a:r>
          <a:r>
            <a:rPr lang="ko-KR" altLang="en-US" sz="1400" kern="1200"/>
            <a:t>토핑 </a:t>
          </a:r>
          <a:br>
            <a:rPr lang="en-US" altLang="ko-KR" sz="1400" kern="1200"/>
          </a:br>
          <a:r>
            <a:rPr lang="ko-KR" altLang="en-US" sz="1400" kern="1200"/>
            <a:t>개선</a:t>
          </a:r>
          <a:endParaRPr lang="ko-KR" altLang="en-US" sz="1400" kern="1200" dirty="0"/>
        </a:p>
      </dsp:txBody>
      <dsp:txXfrm>
        <a:off x="6370271" y="4299133"/>
        <a:ext cx="1839249" cy="912508"/>
      </dsp:txXfrm>
    </dsp:sp>
    <dsp:sp modelId="{6C1B2187-D488-C245-90A4-A6C06B11E1CF}">
      <dsp:nvSpPr>
        <dsp:cNvPr id="0" name=""/>
        <dsp:cNvSpPr/>
      </dsp:nvSpPr>
      <dsp:spPr>
        <a:xfrm>
          <a:off x="8341365" y="4203557"/>
          <a:ext cx="3042099" cy="1096411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50" b="1" kern="1200"/>
            <a:t> 이전 단계에서 발생한 기반 컴포넌트들을 </a:t>
          </a:r>
          <a:r>
            <a:rPr lang="en-US" altLang="ko-KR" sz="1050" b="1" kern="1200"/>
            <a:t>Harvest</a:t>
          </a:r>
          <a:endParaRPr lang="ko-KR" altLang="en-US" sz="1050" b="1" kern="1200" dirty="0"/>
        </a:p>
        <a:p>
          <a:pPr marL="57150" lvl="1" indent="-57150" algn="l" defTabSz="466725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50" b="1" kern="1200"/>
            <a:t> 템플릿에 반영하기 위한 정제</a:t>
          </a:r>
          <a:endParaRPr lang="ko-KR" altLang="en-US" sz="1050" b="1" kern="1200" dirty="0"/>
        </a:p>
        <a:p>
          <a:pPr marL="57150" lvl="1" indent="-57150" algn="l" defTabSz="466725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50" b="1" kern="1200"/>
            <a:t> 최대한 </a:t>
          </a:r>
          <a:r>
            <a:rPr lang="en-US" altLang="ko-KR" sz="1050" b="1" kern="1200"/>
            <a:t>Base Component </a:t>
          </a:r>
          <a:r>
            <a:rPr lang="ko-KR" altLang="en-US" sz="1050" b="1" kern="1200"/>
            <a:t>에 반영</a:t>
          </a:r>
          <a:endParaRPr lang="ko-KR" altLang="en-US" sz="1050" b="1" kern="1200" dirty="0"/>
        </a:p>
      </dsp:txBody>
      <dsp:txXfrm>
        <a:off x="8341365" y="4203557"/>
        <a:ext cx="3042099" cy="1096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60562-50C9-C742-BEE1-2C578605D9E2}" type="datetimeFigureOut">
              <a:rPr kumimoji="1" lang="ko-US" altLang="en-US" smtClean="0"/>
              <a:t>2023. 11. 8.</a:t>
            </a:fld>
            <a:endParaRPr kumimoji="1" lang="ko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9A9C0-6246-C44F-9E28-142BDDF6AC8B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034112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5586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22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69132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p57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43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2" name="Google Shape;1752;p58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4021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2" name="Google Shape;1752;p58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83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2" name="Google Shape;1752;p58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7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2" name="Google Shape;1752;p58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90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8" name="Google Shape;1818;p61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9" name="Google Shape;1819;p61:notes"/>
          <p:cNvSpPr txBox="1">
            <a:spLocks noGrp="1"/>
          </p:cNvSpPr>
          <p:nvPr>
            <p:ph type="sldNum" idx="12"/>
          </p:nvPr>
        </p:nvSpPr>
        <p:spPr>
          <a:xfrm>
            <a:off x="3818971" y="9380333"/>
            <a:ext cx="2921582" cy="49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601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202022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18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1219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64BD4E15-0457-4030-B934-ECAF1888B2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1B1-247F-4EFB-81A3-68586AD5441C}" type="datetime1">
              <a:rPr lang="ko-KR" altLang="en-US" smtClean="0"/>
              <a:pPr/>
              <a:t>2023. 11. 8.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7CA47-4AED-4D2B-A0A0-B518452212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6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7AB05-C0AF-4E7F-9F9C-D28F67129947}" type="datetimeFigureOut">
              <a:rPr lang="en-IN" smtClean="0"/>
              <a:t>08/11/23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C7C9-F1A6-4198-9296-FF25BF368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49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597B3108-2E12-4E23-942C-84656ED39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3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96810C-777E-48D7-ABD6-AEC81CD0AC98}"/>
              </a:ext>
            </a:extLst>
          </p:cNvPr>
          <p:cNvSpPr/>
          <p:nvPr userDrawn="1"/>
        </p:nvSpPr>
        <p:spPr>
          <a:xfrm>
            <a:off x="232011" y="1761"/>
            <a:ext cx="9669673" cy="920124"/>
          </a:xfrm>
          <a:prstGeom prst="rect">
            <a:avLst/>
          </a:prstGeom>
          <a:gradFill flip="none" rotWithShape="1">
            <a:gsLst>
              <a:gs pos="39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18AC9-3A88-43BD-89F8-80C8A849D2B9}"/>
              </a:ext>
            </a:extLst>
          </p:cNvPr>
          <p:cNvSpPr txBox="1"/>
          <p:nvPr userDrawn="1"/>
        </p:nvSpPr>
        <p:spPr>
          <a:xfrm>
            <a:off x="407204" y="263372"/>
            <a:ext cx="48488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학습 개요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42B4A-2246-4C0E-90DA-36D5305722D3}"/>
              </a:ext>
            </a:extLst>
          </p:cNvPr>
          <p:cNvSpPr txBox="1"/>
          <p:nvPr userDrawn="1"/>
        </p:nvSpPr>
        <p:spPr>
          <a:xfrm>
            <a:off x="716695" y="1464313"/>
            <a:ext cx="151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학습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내용</a:t>
            </a:r>
            <a:endParaRPr lang="en-US" altLang="ko-KR" sz="1800" b="1" dirty="0">
              <a:solidFill>
                <a:schemeClr val="accent2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9FFFC-65A0-45A2-ABBA-E59F2CCF1D27}"/>
              </a:ext>
            </a:extLst>
          </p:cNvPr>
          <p:cNvSpPr txBox="1"/>
          <p:nvPr userDrawn="1"/>
        </p:nvSpPr>
        <p:spPr>
          <a:xfrm>
            <a:off x="716695" y="3231200"/>
            <a:ext cx="151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학습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목표</a:t>
            </a:r>
            <a:endParaRPr lang="en-US" altLang="ko-KR" sz="1800" b="1" dirty="0">
              <a:solidFill>
                <a:schemeClr val="accent2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95D7-8683-401E-B71C-4EEA7F94AF5E}"/>
              </a:ext>
            </a:extLst>
          </p:cNvPr>
          <p:cNvSpPr txBox="1"/>
          <p:nvPr userDrawn="1"/>
        </p:nvSpPr>
        <p:spPr>
          <a:xfrm>
            <a:off x="10487649" y="6380665"/>
            <a:ext cx="1395719" cy="19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50" b="1" dirty="0">
                <a:solidFill>
                  <a:schemeClr val="bg1">
                    <a:lumMod val="75000"/>
                  </a:schemeClr>
                </a:solidFill>
                <a:latin typeface="나눔고딕" pitchFamily="2" charset="-127"/>
                <a:ea typeface="나눔고딕" pitchFamily="2" charset="-127"/>
              </a:rPr>
              <a:t>삼성금융사 디지털 전략과정 </a:t>
            </a:r>
            <a:r>
              <a:rPr lang="ko-KR" altLang="en-US" sz="650" b="1" dirty="0" err="1">
                <a:solidFill>
                  <a:schemeClr val="bg1">
                    <a:lumMod val="75000"/>
                  </a:schemeClr>
                </a:solidFill>
                <a:latin typeface="나눔고딕" pitchFamily="2" charset="-127"/>
                <a:ea typeface="나눔고딕" pitchFamily="2" charset="-127"/>
              </a:rPr>
              <a:t>ㅣ</a:t>
            </a:r>
            <a:endParaRPr lang="en-US" altLang="ko-KR" sz="650" b="1" dirty="0">
              <a:solidFill>
                <a:schemeClr val="bg1">
                  <a:lumMod val="7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A7E6-4C6B-46AA-9BE7-6AD61C1DEA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2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0C977AA9-F7FB-46B7-9A2E-04E5A985D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8E07AA-D77B-4C1B-9DC4-A55B394DD3AE}"/>
              </a:ext>
            </a:extLst>
          </p:cNvPr>
          <p:cNvSpPr/>
          <p:nvPr userDrawn="1"/>
        </p:nvSpPr>
        <p:spPr>
          <a:xfrm>
            <a:off x="2400943" y="3628617"/>
            <a:ext cx="366607" cy="355478"/>
          </a:xfrm>
          <a:prstGeom prst="ellipse">
            <a:avLst/>
          </a:prstGeom>
          <a:solidFill>
            <a:srgbClr val="EB800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44D01-6B7B-4ED7-9D8C-70DF1B045219}"/>
              </a:ext>
            </a:extLst>
          </p:cNvPr>
          <p:cNvSpPr txBox="1"/>
          <p:nvPr userDrawn="1"/>
        </p:nvSpPr>
        <p:spPr>
          <a:xfrm>
            <a:off x="812090" y="3745504"/>
            <a:ext cx="2003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나눔고딕" pitchFamily="2" charset="-127"/>
                <a:ea typeface="나눔고딕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667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0C977AA9-F7FB-46B7-9A2E-04E5A985D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944D01-6B7B-4ED7-9D8C-70DF1B045219}"/>
              </a:ext>
            </a:extLst>
          </p:cNvPr>
          <p:cNvSpPr txBox="1"/>
          <p:nvPr userDrawn="1"/>
        </p:nvSpPr>
        <p:spPr>
          <a:xfrm>
            <a:off x="812090" y="3745504"/>
            <a:ext cx="2003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나눔고딕" pitchFamily="2" charset="-127"/>
                <a:ea typeface="나눔고딕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75719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BF47E69-65E0-4298-9FB4-FF5BC45727CE}"/>
              </a:ext>
            </a:extLst>
          </p:cNvPr>
          <p:cNvSpPr/>
          <p:nvPr userDrawn="1"/>
        </p:nvSpPr>
        <p:spPr>
          <a:xfrm>
            <a:off x="623579" y="1844389"/>
            <a:ext cx="11178954" cy="4330144"/>
          </a:xfrm>
          <a:prstGeom prst="rect">
            <a:avLst/>
          </a:prstGeom>
          <a:solidFill>
            <a:schemeClr val="bg1"/>
          </a:solidFill>
          <a:ln w="6350">
            <a:solidFill>
              <a:srgbClr val="EB800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9B619B5C-E340-46CE-A226-DF378ADE89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FF0099A-BFCC-43BA-B97F-F7352DE163EE}"/>
              </a:ext>
            </a:extLst>
          </p:cNvPr>
          <p:cNvSpPr/>
          <p:nvPr userDrawn="1"/>
        </p:nvSpPr>
        <p:spPr>
          <a:xfrm>
            <a:off x="232011" y="1761"/>
            <a:ext cx="9669673" cy="920124"/>
          </a:xfrm>
          <a:prstGeom prst="rect">
            <a:avLst/>
          </a:prstGeom>
          <a:gradFill flip="none" rotWithShape="1">
            <a:gsLst>
              <a:gs pos="39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11FCD-E979-4657-B5F6-E4D7A94B43E9}"/>
              </a:ext>
            </a:extLst>
          </p:cNvPr>
          <p:cNvSpPr txBox="1"/>
          <p:nvPr userDrawn="1"/>
        </p:nvSpPr>
        <p:spPr>
          <a:xfrm>
            <a:off x="407204" y="263372"/>
            <a:ext cx="48488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학습 정리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24DABF0E-F730-4ED4-8E60-92EEE6EFE8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2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FA4200-7BAA-44FA-9A5F-3F7344B6F1D2}"/>
              </a:ext>
            </a:extLst>
          </p:cNvPr>
          <p:cNvSpPr txBox="1"/>
          <p:nvPr userDrawn="1"/>
        </p:nvSpPr>
        <p:spPr>
          <a:xfrm>
            <a:off x="809183" y="4025726"/>
            <a:ext cx="49536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감사합니다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38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27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(중)+내용">
  <p:cSld name="제목(중)+내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3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646"/>
              </a:buClr>
              <a:buSzPts val="3200"/>
              <a:buFont typeface="Calibri"/>
              <a:buNone/>
              <a:defRPr sz="4267" b="1">
                <a:solidFill>
                  <a:srgbClr val="273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3"/>
          <p:cNvSpPr txBox="1">
            <a:spLocks noGrp="1"/>
          </p:cNvSpPr>
          <p:nvPr>
            <p:ph type="body" idx="1"/>
          </p:nvPr>
        </p:nvSpPr>
        <p:spPr>
          <a:xfrm>
            <a:off x="907141" y="1421105"/>
            <a:ext cx="10446659" cy="488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0639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219170" lvl="1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600"/>
              <a:buChar char="•"/>
              <a:defRPr sz="2133">
                <a:latin typeface="Arial"/>
                <a:ea typeface="Arial"/>
                <a:cs typeface="Arial"/>
                <a:sym typeface="Arial"/>
              </a:defRPr>
            </a:lvl2pPr>
            <a:lvl3pPr marL="1828754" lvl="2" indent="-42332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400"/>
              <a:buChar char="•"/>
              <a:defRPr sz="1867">
                <a:latin typeface="Arial"/>
                <a:ea typeface="Arial"/>
                <a:cs typeface="Arial"/>
                <a:sym typeface="Arial"/>
              </a:defRPr>
            </a:lvl3pPr>
            <a:lvl4pPr marL="2438339" lvl="3" indent="-4063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2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3047924" lvl="4" indent="-39792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100"/>
              <a:buChar char="•"/>
              <a:defRPr sz="1467">
                <a:latin typeface="Arial"/>
                <a:ea typeface="Arial"/>
                <a:cs typeface="Arial"/>
                <a:sym typeface="Arial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8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E3204-AC68-4CAE-A38F-6BBA31437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FEA9-34C1-43EF-AE78-989C4B1509BB}" type="datetimeFigureOut">
              <a:rPr lang="ko-KR" altLang="en-US" smtClean="0"/>
              <a:t>2023. 11. 8.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61A32-33CF-4A8C-8F36-945588E82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F93A8C-BE6E-CE0D-AC86-657C854EBA09}"/>
              </a:ext>
            </a:extLst>
          </p:cNvPr>
          <p:cNvGrpSpPr/>
          <p:nvPr userDrawn="1"/>
        </p:nvGrpSpPr>
        <p:grpSpPr>
          <a:xfrm>
            <a:off x="-16960" y="-6772"/>
            <a:ext cx="102020" cy="6994425"/>
            <a:chOff x="4306" y="-6772"/>
            <a:chExt cx="227706" cy="69944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8DBE08-BC42-4455-B346-E7B962855ACA}"/>
                </a:ext>
              </a:extLst>
            </p:cNvPr>
            <p:cNvSpPr/>
            <p:nvPr/>
          </p:nvSpPr>
          <p:spPr>
            <a:xfrm rot="16200000">
              <a:off x="-3379054" y="3376588"/>
              <a:ext cx="6994425" cy="227705"/>
            </a:xfrm>
            <a:prstGeom prst="rect">
              <a:avLst/>
            </a:prstGeom>
            <a:solidFill>
              <a:srgbClr val="675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595162-5427-4BAB-B5C8-6A210095F4E3}"/>
                </a:ext>
              </a:extLst>
            </p:cNvPr>
            <p:cNvSpPr/>
            <p:nvPr/>
          </p:nvSpPr>
          <p:spPr>
            <a:xfrm rot="16200000">
              <a:off x="-341897" y="339443"/>
              <a:ext cx="920124" cy="227694"/>
            </a:xfrm>
            <a:prstGeom prst="rect">
              <a:avLst/>
            </a:prstGeom>
            <a:solidFill>
              <a:srgbClr val="57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E01AAD-E67F-EB48-B162-CFC73EAFB7C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124016" y="6343650"/>
            <a:ext cx="134408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61" r:id="rId9"/>
    <p:sldLayoutId id="2147483711" r:id="rId10"/>
    <p:sldLayoutId id="214748371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6A5BF3-89AE-4650-ADD6-2AEED87DFC79}"/>
              </a:ext>
            </a:extLst>
          </p:cNvPr>
          <p:cNvSpPr txBox="1"/>
          <p:nvPr/>
        </p:nvSpPr>
        <p:spPr>
          <a:xfrm>
            <a:off x="578464" y="2101935"/>
            <a:ext cx="58687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클라우드 네이티브 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SaaS</a:t>
            </a:r>
          </a:p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전환사례</a:t>
            </a: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CCDEB5-255B-5541-BBF0-8791E644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8" y="831913"/>
            <a:ext cx="2335852" cy="6345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F48984E-3A5B-01FC-A58B-FD9F0320F226}"/>
              </a:ext>
            </a:extLst>
          </p:cNvPr>
          <p:cNvSpPr/>
          <p:nvPr/>
        </p:nvSpPr>
        <p:spPr>
          <a:xfrm>
            <a:off x="9846365" y="5950226"/>
            <a:ext cx="2345635" cy="80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D92F36-28F3-6D15-FAB0-CD691143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123" y="5526156"/>
            <a:ext cx="1477617" cy="1477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F14D7-4982-BFE0-355E-854885A1BE96}"/>
              </a:ext>
            </a:extLst>
          </p:cNvPr>
          <p:cNvSpPr txBox="1"/>
          <p:nvPr/>
        </p:nvSpPr>
        <p:spPr>
          <a:xfrm>
            <a:off x="610550" y="4339847"/>
            <a:ext cx="2593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Today’s Key Takeaways:</a:t>
            </a:r>
            <a:endParaRPr kumimoji="1" lang="ko-US" altLang="en-US" dirty="0">
              <a:solidFill>
                <a:schemeClr val="bg1"/>
              </a:solidFill>
              <a:highlight>
                <a:srgbClr val="553CC4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A345E-C09C-8E84-2462-C78C9D5A3FAB}"/>
              </a:ext>
            </a:extLst>
          </p:cNvPr>
          <p:cNvSpPr txBox="1"/>
          <p:nvPr/>
        </p:nvSpPr>
        <p:spPr>
          <a:xfrm>
            <a:off x="722844" y="4709179"/>
            <a:ext cx="8464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SaaS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애플리케이션에서 요구되는 기능적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비기능적 요소들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시스템을 어떻게 클라우드 네이티브 아키텍처로 전환하는가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도메인 주도 설계는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중심 애플리케이션 설계 구현에 어떻게 개입될 수 있는가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Chat GPT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어떻게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생산성에 도움이 되게 활용하는가</a:t>
            </a:r>
            <a:endParaRPr kumimoji="1" lang="ko-US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9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59;p58">
            <a:extLst>
              <a:ext uri="{FF2B5EF4-FFF2-40B4-BE49-F238E27FC236}">
                <a16:creationId xmlns:a16="http://schemas.microsoft.com/office/drawing/2014/main" id="{53B01538-E7BC-EAB1-7D8C-5516EDA05715}"/>
              </a:ext>
            </a:extLst>
          </p:cNvPr>
          <p:cNvSpPr/>
          <p:nvPr/>
        </p:nvSpPr>
        <p:spPr>
          <a:xfrm>
            <a:off x="8613060" y="2072638"/>
            <a:ext cx="3578940" cy="3014308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lvl="1" algn="ctr">
              <a:buClr>
                <a:schemeClr val="accent1"/>
              </a:buClr>
              <a:buSzPts val="1400"/>
            </a:pPr>
            <a: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</a:t>
            </a:r>
            <a:endParaRPr sz="2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11A721-38B6-F7F6-1B12-98761039473B}"/>
              </a:ext>
            </a:extLst>
          </p:cNvPr>
          <p:cNvGrpSpPr/>
          <p:nvPr/>
        </p:nvGrpSpPr>
        <p:grpSpPr>
          <a:xfrm>
            <a:off x="4141480" y="3855604"/>
            <a:ext cx="3578940" cy="3014308"/>
            <a:chOff x="7271011" y="175849"/>
            <a:chExt cx="4364121" cy="3552395"/>
          </a:xfrm>
        </p:grpSpPr>
        <p:sp>
          <p:nvSpPr>
            <p:cNvPr id="13" name="Google Shape;1759;p58">
              <a:extLst>
                <a:ext uri="{FF2B5EF4-FFF2-40B4-BE49-F238E27FC236}">
                  <a16:creationId xmlns:a16="http://schemas.microsoft.com/office/drawing/2014/main" id="{7A1A8E15-43F9-880E-16B2-1CE5D392791C}"/>
                </a:ext>
              </a:extLst>
            </p:cNvPr>
            <p:cNvSpPr/>
            <p:nvPr/>
          </p:nvSpPr>
          <p:spPr>
            <a:xfrm>
              <a:off x="7271011" y="175849"/>
              <a:ext cx="4364121" cy="355239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905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88000" tIns="96000" rIns="192000" bIns="96000" anchor="t" anchorCtr="0">
              <a:noAutofit/>
            </a:bodyPr>
            <a:lstStyle/>
            <a:p>
              <a:pPr lvl="1" algn="ctr">
                <a:buClr>
                  <a:schemeClr val="accent1"/>
                </a:buClr>
                <a:buSzPts val="1400"/>
              </a:pPr>
              <a:r>
                <a:rPr lang="en-US" sz="2400" dirty="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  <a:endParaRPr sz="2400" dirty="0"/>
            </a:p>
          </p:txBody>
        </p:sp>
        <p:sp>
          <p:nvSpPr>
            <p:cNvPr id="14" name="Google Shape;1746;p57">
              <a:extLst>
                <a:ext uri="{FF2B5EF4-FFF2-40B4-BE49-F238E27FC236}">
                  <a16:creationId xmlns:a16="http://schemas.microsoft.com/office/drawing/2014/main" id="{87E0CBD5-6F4A-43DD-83B7-0EBB6A4C2B61}"/>
                </a:ext>
              </a:extLst>
            </p:cNvPr>
            <p:cNvSpPr/>
            <p:nvPr/>
          </p:nvSpPr>
          <p:spPr>
            <a:xfrm>
              <a:off x="7716462" y="959781"/>
              <a:ext cx="1648654" cy="109771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</a:p>
          </p:txBody>
        </p:sp>
        <p:sp>
          <p:nvSpPr>
            <p:cNvPr id="15" name="Google Shape;1746;p57">
              <a:extLst>
                <a:ext uri="{FF2B5EF4-FFF2-40B4-BE49-F238E27FC236}">
                  <a16:creationId xmlns:a16="http://schemas.microsoft.com/office/drawing/2014/main" id="{09D7EF5F-4522-6432-5A7C-290DBBD51EF0}"/>
                </a:ext>
              </a:extLst>
            </p:cNvPr>
            <p:cNvSpPr/>
            <p:nvPr/>
          </p:nvSpPr>
          <p:spPr>
            <a:xfrm>
              <a:off x="9058567" y="1947515"/>
              <a:ext cx="2148681" cy="133025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 err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OrderDetails</a:t>
              </a:r>
              <a:endPara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indent="-285750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productid</a:t>
              </a:r>
            </a:p>
            <a:p>
              <a:pPr marL="285750" indent="-285750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qty</a:t>
              </a:r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0E787F-1BD9-9AC7-3307-99E99FEEBF74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9123677" y="1896737"/>
              <a:ext cx="249558" cy="24559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5" name="Google Shape;1755;p58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dirty="0"/>
              <a:t>Data Synchronization:  </a:t>
            </a:r>
            <a:r>
              <a:rPr lang="en-US" sz="3600" dirty="0"/>
              <a:t>Event Driven MSA</a:t>
            </a:r>
            <a:endParaRPr dirty="0"/>
          </a:p>
        </p:txBody>
      </p:sp>
      <p:sp>
        <p:nvSpPr>
          <p:cNvPr id="2" name="Google Shape;1754;p58">
            <a:extLst>
              <a:ext uri="{FF2B5EF4-FFF2-40B4-BE49-F238E27FC236}">
                <a16:creationId xmlns:a16="http://schemas.microsoft.com/office/drawing/2014/main" id="{5F71BFE9-14A8-536D-230E-0F7A24151A24}"/>
              </a:ext>
            </a:extLst>
          </p:cNvPr>
          <p:cNvSpPr/>
          <p:nvPr/>
        </p:nvSpPr>
        <p:spPr>
          <a:xfrm>
            <a:off x="8152418" y="2809542"/>
            <a:ext cx="1465944" cy="830482"/>
          </a:xfrm>
          <a:prstGeom prst="rect">
            <a:avLst/>
          </a:prstGeom>
          <a:solidFill>
            <a:srgbClr val="67519E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 Stock</a:t>
            </a:r>
            <a:endParaRPr sz="16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D4F7A1EA-C039-FD63-502F-88DBC4005E9C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7293893" y="3430122"/>
            <a:ext cx="1063864" cy="653186"/>
          </a:xfrm>
          <a:prstGeom prst="bent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E67478-91C7-55CC-E50B-299485952184}"/>
              </a:ext>
            </a:extLst>
          </p:cNvPr>
          <p:cNvGrpSpPr/>
          <p:nvPr/>
        </p:nvGrpSpPr>
        <p:grpSpPr>
          <a:xfrm>
            <a:off x="101898" y="2072638"/>
            <a:ext cx="3578940" cy="3014308"/>
            <a:chOff x="1091280" y="2260057"/>
            <a:chExt cx="4364121" cy="3552395"/>
          </a:xfrm>
        </p:grpSpPr>
        <p:sp>
          <p:nvSpPr>
            <p:cNvPr id="10" name="Google Shape;1758;p58">
              <a:extLst>
                <a:ext uri="{FF2B5EF4-FFF2-40B4-BE49-F238E27FC236}">
                  <a16:creationId xmlns:a16="http://schemas.microsoft.com/office/drawing/2014/main" id="{036EBC5A-1ECF-CBDC-933B-5C547F74283A}"/>
                </a:ext>
              </a:extLst>
            </p:cNvPr>
            <p:cNvSpPr/>
            <p:nvPr/>
          </p:nvSpPr>
          <p:spPr>
            <a:xfrm>
              <a:off x="1091280" y="2260057"/>
              <a:ext cx="4364121" cy="355239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905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88000" tIns="96000" rIns="192000" bIns="96000" anchor="t" anchorCtr="0">
              <a:noAutofit/>
            </a:bodyPr>
            <a:lstStyle/>
            <a:p>
              <a:pPr lvl="1" algn="ctr">
                <a:buClr>
                  <a:schemeClr val="accent1"/>
                </a:buClr>
                <a:buSzPts val="1400"/>
              </a:pPr>
              <a:r>
                <a:rPr lang="en-US" sz="2400" dirty="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Master Data</a:t>
              </a:r>
              <a:endParaRPr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" name="Google Shape;1741;p57">
              <a:extLst>
                <a:ext uri="{FF2B5EF4-FFF2-40B4-BE49-F238E27FC236}">
                  <a16:creationId xmlns:a16="http://schemas.microsoft.com/office/drawing/2014/main" id="{1EA20AC7-910F-813A-47F0-21B2780578F0}"/>
                </a:ext>
              </a:extLst>
            </p:cNvPr>
            <p:cNvSpPr/>
            <p:nvPr/>
          </p:nvSpPr>
          <p:spPr>
            <a:xfrm>
              <a:off x="2069432" y="3043989"/>
              <a:ext cx="2257961" cy="222540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name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state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endParaRPr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54" name="Google Shape;1754;p58"/>
          <p:cNvSpPr/>
          <p:nvPr/>
        </p:nvSpPr>
        <p:spPr>
          <a:xfrm>
            <a:off x="6817398" y="4288645"/>
            <a:ext cx="1465944" cy="8304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Produced</a:t>
            </a:r>
            <a:endParaRPr sz="16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46;p57">
            <a:extLst>
              <a:ext uri="{FF2B5EF4-FFF2-40B4-BE49-F238E27FC236}">
                <a16:creationId xmlns:a16="http://schemas.microsoft.com/office/drawing/2014/main" id="{AEB01898-4113-4CDE-CAF9-E9BE8EB4945C}"/>
              </a:ext>
            </a:extLst>
          </p:cNvPr>
          <p:cNvSpPr/>
          <p:nvPr/>
        </p:nvSpPr>
        <p:spPr>
          <a:xfrm>
            <a:off x="9615205" y="3011124"/>
            <a:ext cx="1851714" cy="18883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productId</a:t>
            </a:r>
            <a:endParaRPr lang="en-US" altLang="ko-US" sz="1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stock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state</a:t>
            </a:r>
            <a:endParaRPr sz="1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2F30A6F2-204C-3FBE-2FFC-23C043C53C15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423399" y="2761387"/>
            <a:ext cx="1091791" cy="2427021"/>
          </a:xfrm>
          <a:prstGeom prst="bent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BAEB93-39E7-7C4A-92B5-FB5F33803C03}"/>
              </a:ext>
            </a:extLst>
          </p:cNvPr>
          <p:cNvSpPr txBox="1"/>
          <p:nvPr/>
        </p:nvSpPr>
        <p:spPr>
          <a:xfrm>
            <a:off x="4311526" y="298156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REST URI</a:t>
            </a: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116436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11A721-38B6-F7F6-1B12-98761039473B}"/>
              </a:ext>
            </a:extLst>
          </p:cNvPr>
          <p:cNvGrpSpPr/>
          <p:nvPr/>
        </p:nvGrpSpPr>
        <p:grpSpPr>
          <a:xfrm>
            <a:off x="1624420" y="2877036"/>
            <a:ext cx="3578940" cy="3014308"/>
            <a:chOff x="7271011" y="175849"/>
            <a:chExt cx="4364121" cy="3552395"/>
          </a:xfrm>
        </p:grpSpPr>
        <p:sp>
          <p:nvSpPr>
            <p:cNvPr id="13" name="Google Shape;1759;p58">
              <a:extLst>
                <a:ext uri="{FF2B5EF4-FFF2-40B4-BE49-F238E27FC236}">
                  <a16:creationId xmlns:a16="http://schemas.microsoft.com/office/drawing/2014/main" id="{7A1A8E15-43F9-880E-16B2-1CE5D392791C}"/>
                </a:ext>
              </a:extLst>
            </p:cNvPr>
            <p:cNvSpPr/>
            <p:nvPr/>
          </p:nvSpPr>
          <p:spPr>
            <a:xfrm>
              <a:off x="7271011" y="175849"/>
              <a:ext cx="4364121" cy="355239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905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88000" tIns="96000" rIns="192000" bIns="96000" anchor="t" anchorCtr="0">
              <a:noAutofit/>
            </a:bodyPr>
            <a:lstStyle/>
            <a:p>
              <a:pPr lvl="1" algn="ctr">
                <a:buClr>
                  <a:schemeClr val="accent1"/>
                </a:buClr>
                <a:buSzPts val="1400"/>
              </a:pPr>
              <a:r>
                <a:rPr lang="en-US" sz="2400" dirty="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  <a:endParaRPr sz="2400" dirty="0"/>
            </a:p>
          </p:txBody>
        </p:sp>
        <p:sp>
          <p:nvSpPr>
            <p:cNvPr id="14" name="Google Shape;1746;p57">
              <a:extLst>
                <a:ext uri="{FF2B5EF4-FFF2-40B4-BE49-F238E27FC236}">
                  <a16:creationId xmlns:a16="http://schemas.microsoft.com/office/drawing/2014/main" id="{87E0CBD5-6F4A-43DD-83B7-0EBB6A4C2B61}"/>
                </a:ext>
              </a:extLst>
            </p:cNvPr>
            <p:cNvSpPr/>
            <p:nvPr/>
          </p:nvSpPr>
          <p:spPr>
            <a:xfrm>
              <a:off x="7716462" y="959781"/>
              <a:ext cx="1648654" cy="109771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</a:p>
          </p:txBody>
        </p:sp>
        <p:sp>
          <p:nvSpPr>
            <p:cNvPr id="15" name="Google Shape;1746;p57">
              <a:extLst>
                <a:ext uri="{FF2B5EF4-FFF2-40B4-BE49-F238E27FC236}">
                  <a16:creationId xmlns:a16="http://schemas.microsoft.com/office/drawing/2014/main" id="{09D7EF5F-4522-6432-5A7C-290DBBD51EF0}"/>
                </a:ext>
              </a:extLst>
            </p:cNvPr>
            <p:cNvSpPr/>
            <p:nvPr/>
          </p:nvSpPr>
          <p:spPr>
            <a:xfrm>
              <a:off x="9058567" y="1947515"/>
              <a:ext cx="2148681" cy="133025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 err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OrderDetails</a:t>
              </a:r>
              <a:endPara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indent="-285750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productid</a:t>
              </a:r>
            </a:p>
            <a:p>
              <a:pPr marL="285750" indent="-285750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qty</a:t>
              </a:r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0E787F-1BD9-9AC7-3307-99E99FEEBF74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9123677" y="1896737"/>
              <a:ext cx="249558" cy="24559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5" name="Google Shape;1755;p58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sz="3600" dirty="0"/>
              <a:t>Data Projection with CQRS</a:t>
            </a:r>
            <a:endParaRPr dirty="0"/>
          </a:p>
        </p:txBody>
      </p: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D4F7A1EA-C039-FD63-502F-88DBC4005E9C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4905169" y="2451554"/>
            <a:ext cx="1063864" cy="653186"/>
          </a:xfrm>
          <a:prstGeom prst="bent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E67478-91C7-55CC-E50B-299485952184}"/>
              </a:ext>
            </a:extLst>
          </p:cNvPr>
          <p:cNvGrpSpPr/>
          <p:nvPr/>
        </p:nvGrpSpPr>
        <p:grpSpPr>
          <a:xfrm>
            <a:off x="6096000" y="4224808"/>
            <a:ext cx="3578940" cy="3014308"/>
            <a:chOff x="1091280" y="2260057"/>
            <a:chExt cx="4364121" cy="3552395"/>
          </a:xfrm>
        </p:grpSpPr>
        <p:sp>
          <p:nvSpPr>
            <p:cNvPr id="10" name="Google Shape;1758;p58">
              <a:extLst>
                <a:ext uri="{FF2B5EF4-FFF2-40B4-BE49-F238E27FC236}">
                  <a16:creationId xmlns:a16="http://schemas.microsoft.com/office/drawing/2014/main" id="{036EBC5A-1ECF-CBDC-933B-5C547F74283A}"/>
                </a:ext>
              </a:extLst>
            </p:cNvPr>
            <p:cNvSpPr/>
            <p:nvPr/>
          </p:nvSpPr>
          <p:spPr>
            <a:xfrm>
              <a:off x="1091280" y="2260057"/>
              <a:ext cx="4364121" cy="355239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905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88000" tIns="96000" rIns="192000" bIns="96000" anchor="t" anchorCtr="0">
              <a:noAutofit/>
            </a:bodyPr>
            <a:lstStyle/>
            <a:p>
              <a:pPr lvl="1" algn="ctr">
                <a:buClr>
                  <a:schemeClr val="accent1"/>
                </a:buClr>
                <a:buSzPts val="1400"/>
              </a:pPr>
              <a:r>
                <a:rPr lang="en-US" sz="2400" dirty="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Report</a:t>
              </a:r>
              <a:endParaRPr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" name="Google Shape;1741;p57">
              <a:extLst>
                <a:ext uri="{FF2B5EF4-FFF2-40B4-BE49-F238E27FC236}">
                  <a16:creationId xmlns:a16="http://schemas.microsoft.com/office/drawing/2014/main" id="{1EA20AC7-910F-813A-47F0-21B2780578F0}"/>
                </a:ext>
              </a:extLst>
            </p:cNvPr>
            <p:cNvSpPr/>
            <p:nvPr/>
          </p:nvSpPr>
          <p:spPr>
            <a:xfrm>
              <a:off x="2069433" y="3043990"/>
              <a:ext cx="3385968" cy="222540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 err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ProductionByMonth</a:t>
              </a:r>
              <a:endPara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amount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 err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Yymm</a:t>
              </a:r>
              <a:endPara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 err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Yrear</a:t>
              </a:r>
              <a:endPara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month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endPara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endParaRPr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54" name="Google Shape;1754;p58"/>
          <p:cNvSpPr/>
          <p:nvPr/>
        </p:nvSpPr>
        <p:spPr>
          <a:xfrm>
            <a:off x="4300338" y="3310077"/>
            <a:ext cx="1465944" cy="8304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Produced</a:t>
            </a:r>
            <a:endParaRPr sz="16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3F9573-EE5C-A1A4-825D-136F5AEC3DE9}"/>
              </a:ext>
            </a:extLst>
          </p:cNvPr>
          <p:cNvGrpSpPr/>
          <p:nvPr/>
        </p:nvGrpSpPr>
        <p:grpSpPr>
          <a:xfrm>
            <a:off x="5763694" y="1491916"/>
            <a:ext cx="4039582" cy="2616462"/>
            <a:chOff x="5635358" y="1491916"/>
            <a:chExt cx="4039582" cy="2616462"/>
          </a:xfrm>
        </p:grpSpPr>
        <p:sp>
          <p:nvSpPr>
            <p:cNvPr id="8" name="Google Shape;1759;p58">
              <a:extLst>
                <a:ext uri="{FF2B5EF4-FFF2-40B4-BE49-F238E27FC236}">
                  <a16:creationId xmlns:a16="http://schemas.microsoft.com/office/drawing/2014/main" id="{53B01538-E7BC-EAB1-7D8C-5516EDA05715}"/>
                </a:ext>
              </a:extLst>
            </p:cNvPr>
            <p:cNvSpPr/>
            <p:nvPr/>
          </p:nvSpPr>
          <p:spPr>
            <a:xfrm>
              <a:off x="6096000" y="1491916"/>
              <a:ext cx="3578940" cy="2616462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905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88000" tIns="96000" rIns="192000" bIns="96000" anchor="t" anchorCtr="0">
              <a:noAutofit/>
            </a:bodyPr>
            <a:lstStyle/>
            <a:p>
              <a:pPr lvl="1" algn="ctr">
                <a:buClr>
                  <a:schemeClr val="accent1"/>
                </a:buClr>
                <a:buSzPts val="1400"/>
              </a:pPr>
              <a:r>
                <a:rPr lang="en-US" sz="2400" dirty="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Inventory</a:t>
              </a:r>
              <a:endParaRPr sz="2400" dirty="0"/>
            </a:p>
          </p:txBody>
        </p:sp>
        <p:sp>
          <p:nvSpPr>
            <p:cNvPr id="2" name="Google Shape;1754;p58">
              <a:extLst>
                <a:ext uri="{FF2B5EF4-FFF2-40B4-BE49-F238E27FC236}">
                  <a16:creationId xmlns:a16="http://schemas.microsoft.com/office/drawing/2014/main" id="{5F71BFE9-14A8-536D-230E-0F7A24151A24}"/>
                </a:ext>
              </a:extLst>
            </p:cNvPr>
            <p:cNvSpPr/>
            <p:nvPr/>
          </p:nvSpPr>
          <p:spPr>
            <a:xfrm>
              <a:off x="5635358" y="1830974"/>
              <a:ext cx="1465944" cy="830482"/>
            </a:xfrm>
            <a:prstGeom prst="rect">
              <a:avLst/>
            </a:prstGeom>
            <a:solidFill>
              <a:srgbClr val="67519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Add Stock</a:t>
              </a:r>
              <a:endParaRPr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1746;p57">
              <a:extLst>
                <a:ext uri="{FF2B5EF4-FFF2-40B4-BE49-F238E27FC236}">
                  <a16:creationId xmlns:a16="http://schemas.microsoft.com/office/drawing/2014/main" id="{AEB01898-4113-4CDE-CAF9-E9BE8EB4945C}"/>
                </a:ext>
              </a:extLst>
            </p:cNvPr>
            <p:cNvSpPr/>
            <p:nvPr/>
          </p:nvSpPr>
          <p:spPr>
            <a:xfrm>
              <a:off x="7098145" y="2032556"/>
              <a:ext cx="1851714" cy="18883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Inventory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 err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productId</a:t>
              </a:r>
              <a:endPara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stock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state</a:t>
              </a:r>
              <a:endParaRPr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" name="Google Shape;1754;p58">
            <a:extLst>
              <a:ext uri="{FF2B5EF4-FFF2-40B4-BE49-F238E27FC236}">
                <a16:creationId xmlns:a16="http://schemas.microsoft.com/office/drawing/2014/main" id="{E9B54CD6-9BF8-DACA-BC45-4E1B92FC94D7}"/>
              </a:ext>
            </a:extLst>
          </p:cNvPr>
          <p:cNvSpPr/>
          <p:nvPr/>
        </p:nvSpPr>
        <p:spPr>
          <a:xfrm>
            <a:off x="5632201" y="5229310"/>
            <a:ext cx="1465944" cy="830482"/>
          </a:xfrm>
          <a:prstGeom prst="rect">
            <a:avLst/>
          </a:prstGeom>
          <a:solidFill>
            <a:srgbClr val="67519E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 </a:t>
            </a:r>
            <a:b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Report</a:t>
            </a:r>
            <a:endParaRPr sz="16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D783EABB-28D7-FB0E-AB72-0E2A33610302}"/>
              </a:ext>
            </a:extLst>
          </p:cNvPr>
          <p:cNvCxnSpPr>
            <a:cxnSpLocks/>
            <a:stCxn id="1754" idx="2"/>
            <a:endCxn id="5" idx="1"/>
          </p:cNvCxnSpPr>
          <p:nvPr/>
        </p:nvCxnSpPr>
        <p:spPr>
          <a:xfrm rot="16200000" flipH="1">
            <a:off x="4580759" y="4593109"/>
            <a:ext cx="1503992" cy="598891"/>
          </a:xfrm>
          <a:prstGeom prst="bent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C2CF67-5A1C-B72F-0B50-CB98D31931B1}"/>
              </a:ext>
            </a:extLst>
          </p:cNvPr>
          <p:cNvSpPr/>
          <p:nvPr/>
        </p:nvSpPr>
        <p:spPr>
          <a:xfrm>
            <a:off x="5766282" y="1273560"/>
            <a:ext cx="4195865" cy="2951248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286144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9C0CA-D749-6093-6F1E-A9133DD8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집나간</a:t>
            </a:r>
            <a:r>
              <a:rPr kumimoji="1" lang="ko-KR" altLang="en-US" dirty="0"/>
              <a:t> 개발자</a:t>
            </a:r>
            <a:endParaRPr kumimoji="1" lang="ko-US" altLang="en-US" dirty="0"/>
          </a:p>
        </p:txBody>
      </p:sp>
      <p:pic>
        <p:nvPicPr>
          <p:cNvPr id="1026" name="Picture 2" descr="화난 개에서 도망가는 남자 로열티 무료 사진, 그림, 이미지 그리고 스톡포토그래피. Image 48195210.">
            <a:extLst>
              <a:ext uri="{FF2B5EF4-FFF2-40B4-BE49-F238E27FC236}">
                <a16:creationId xmlns:a16="http://schemas.microsoft.com/office/drawing/2014/main" id="{F189F523-C729-C2E1-3F64-E5B9AD5C0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5323"/>
            <a:ext cx="11284859" cy="498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187BA-9E14-70CA-E45D-38AAB1AF66E9}"/>
              </a:ext>
            </a:extLst>
          </p:cNvPr>
          <p:cNvSpPr txBox="1"/>
          <p:nvPr/>
        </p:nvSpPr>
        <p:spPr>
          <a:xfrm rot="618552">
            <a:off x="8994213" y="806462"/>
            <a:ext cx="3046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sz="2400" dirty="0">
                <a:solidFill>
                  <a:schemeClr val="bg1"/>
                </a:solidFill>
                <a:highlight>
                  <a:srgbClr val="553CC4"/>
                </a:highlight>
              </a:rPr>
              <a:t>돔</a:t>
            </a:r>
            <a:r>
              <a:rPr kumimoji="1" lang="ko-US" altLang="en-US" dirty="0"/>
              <a:t>우지</a:t>
            </a:r>
            <a:r>
              <a:rPr kumimoji="1" lang="ko-KR" altLang="en-US" dirty="0"/>
              <a:t> 어려운 이 기술들을</a:t>
            </a:r>
            <a:endParaRPr kumimoji="1" lang="en-US" altLang="ko-KR" dirty="0"/>
          </a:p>
          <a:p>
            <a:r>
              <a:rPr kumimoji="1" lang="ko-KR" altLang="en-US" sz="2400" dirty="0">
                <a:solidFill>
                  <a:schemeClr val="bg1"/>
                </a:solidFill>
                <a:highlight>
                  <a:srgbClr val="553CC4"/>
                </a:highlight>
              </a:rPr>
              <a:t>황</a:t>
            </a:r>
            <a:r>
              <a:rPr kumimoji="1" lang="ko-KR" altLang="en-US" dirty="0"/>
              <a:t>당하게도 요구하니</a:t>
            </a:r>
            <a:endParaRPr kumimoji="1" lang="en-US" altLang="ko-KR" dirty="0"/>
          </a:p>
          <a:p>
            <a:r>
              <a:rPr kumimoji="1" lang="ko-KR" altLang="en-US" sz="2400" dirty="0">
                <a:solidFill>
                  <a:schemeClr val="bg1"/>
                </a:solidFill>
                <a:highlight>
                  <a:srgbClr val="553CC4"/>
                </a:highlight>
              </a:rPr>
              <a:t>처</a:t>
            </a:r>
            <a:r>
              <a:rPr kumimoji="1" lang="ko-KR" altLang="en-US" dirty="0"/>
              <a:t>신은 도망치는 수 밖에</a:t>
            </a:r>
            <a:endParaRPr kumimoji="1" lang="ko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25E0D-AA15-337D-B8F6-BB747F6E6770}"/>
              </a:ext>
            </a:extLst>
          </p:cNvPr>
          <p:cNvSpPr txBox="1"/>
          <p:nvPr/>
        </p:nvSpPr>
        <p:spPr>
          <a:xfrm rot="4089522">
            <a:off x="2513523" y="5297358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US" sz="1200" dirty="0">
                <a:solidFill>
                  <a:schemeClr val="bg1"/>
                </a:solidFill>
              </a:rPr>
              <a:t>DDD</a:t>
            </a:r>
          </a:p>
          <a:p>
            <a:pPr algn="ctr"/>
            <a:r>
              <a:rPr kumimoji="1" lang="en-US" altLang="ko-US" sz="1200" dirty="0">
                <a:solidFill>
                  <a:schemeClr val="bg1"/>
                </a:solidFill>
              </a:rPr>
              <a:t>(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ㄷㄷㄷ</a:t>
            </a:r>
            <a:r>
              <a:rPr kumimoji="1" lang="en-US" altLang="ko-KR" sz="1200" dirty="0">
                <a:solidFill>
                  <a:schemeClr val="bg1"/>
                </a:solidFill>
              </a:rPr>
              <a:t>)</a:t>
            </a:r>
            <a:endParaRPr kumimoji="1" lang="ko-US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21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61"/>
          <p:cNvSpPr/>
          <p:nvPr/>
        </p:nvSpPr>
        <p:spPr>
          <a:xfrm>
            <a:off x="500011" y="3236475"/>
            <a:ext cx="5394580" cy="3099036"/>
          </a:xfrm>
          <a:prstGeom prst="roundRect">
            <a:avLst>
              <a:gd name="adj" fmla="val 692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61"/>
          <p:cNvSpPr/>
          <p:nvPr/>
        </p:nvSpPr>
        <p:spPr>
          <a:xfrm>
            <a:off x="6258894" y="3226526"/>
            <a:ext cx="5437988" cy="3099036"/>
          </a:xfrm>
          <a:prstGeom prst="roundRect">
            <a:avLst>
              <a:gd name="adj" fmla="val 692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3" name="Google Shape;1823;p61"/>
          <p:cNvPicPr preferRelativeResize="0"/>
          <p:nvPr/>
        </p:nvPicPr>
        <p:blipFill rotWithShape="1">
          <a:blip r:embed="rId3">
            <a:alphaModFix/>
          </a:blip>
          <a:srcRect l="15774" t="587" r="2843" b="33897"/>
          <a:stretch/>
        </p:blipFill>
        <p:spPr>
          <a:xfrm>
            <a:off x="828704" y="3357749"/>
            <a:ext cx="4704523" cy="27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buSzPts val="2800"/>
            </a:pPr>
            <a:r>
              <a:rPr lang="en-US" sz="3733" dirty="0"/>
              <a:t>Event Storming : DDD </a:t>
            </a:r>
            <a:r>
              <a:rPr lang="ko-KR" altLang="en-US" sz="3733" dirty="0"/>
              <a:t>설계</a:t>
            </a:r>
            <a:r>
              <a:rPr lang="en-US" sz="3733" dirty="0" err="1"/>
              <a:t>를</a:t>
            </a:r>
            <a:r>
              <a:rPr lang="en-US" sz="3733" dirty="0"/>
              <a:t> </a:t>
            </a:r>
            <a:r>
              <a:rPr lang="en-US" sz="3733" dirty="0" err="1"/>
              <a:t>쉽게</a:t>
            </a:r>
            <a:r>
              <a:rPr lang="en-US" sz="3733" dirty="0"/>
              <a:t> </a:t>
            </a:r>
            <a:r>
              <a:rPr lang="en-US" sz="3733" dirty="0" err="1"/>
              <a:t>하는</a:t>
            </a:r>
            <a:r>
              <a:rPr lang="en-US" sz="3733" dirty="0"/>
              <a:t> </a:t>
            </a:r>
            <a:r>
              <a:rPr lang="en-US" sz="3733" dirty="0" err="1"/>
              <a:t>방법</a:t>
            </a:r>
            <a:endParaRPr dirty="0"/>
          </a:p>
        </p:txBody>
      </p:sp>
      <p:grpSp>
        <p:nvGrpSpPr>
          <p:cNvPr id="1826" name="Google Shape;1826;p61"/>
          <p:cNvGrpSpPr/>
          <p:nvPr/>
        </p:nvGrpSpPr>
        <p:grpSpPr>
          <a:xfrm>
            <a:off x="6384033" y="3236477"/>
            <a:ext cx="5293892" cy="3168855"/>
            <a:chOff x="4505041" y="2386100"/>
            <a:chExt cx="4330275" cy="2592046"/>
          </a:xfrm>
        </p:grpSpPr>
        <p:pic>
          <p:nvPicPr>
            <p:cNvPr id="1827" name="Google Shape;1827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05041" y="3009224"/>
              <a:ext cx="4330275" cy="1968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73067" y="2386100"/>
              <a:ext cx="2732809" cy="10205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9" name="Google Shape;1829;p61"/>
          <p:cNvSpPr txBox="1"/>
          <p:nvPr/>
        </p:nvSpPr>
        <p:spPr>
          <a:xfrm rot="-564597">
            <a:off x="10068945" y="3834260"/>
            <a:ext cx="1918740" cy="8003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Denormalization for Loose coupling &amp; Speed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0" name="Google Shape;1830;p61"/>
          <p:cNvSpPr txBox="1"/>
          <p:nvPr/>
        </p:nvSpPr>
        <p:spPr>
          <a:xfrm rot="-564597">
            <a:off x="9445288" y="4823374"/>
            <a:ext cx="2684904" cy="5745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Event-driven, Non-blocking (No-Locks)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1" name="Google Shape;1831;p61"/>
          <p:cNvSpPr txBox="1"/>
          <p:nvPr/>
        </p:nvSpPr>
        <p:spPr>
          <a:xfrm rot="-564597">
            <a:off x="10167872" y="5473468"/>
            <a:ext cx="1586976" cy="8003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Eventual Consistency (BASE)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2" name="Google Shape;1832;p61"/>
          <p:cNvSpPr txBox="1"/>
          <p:nvPr/>
        </p:nvSpPr>
        <p:spPr>
          <a:xfrm rot="464041">
            <a:off x="182143" y="4325055"/>
            <a:ext cx="2170147" cy="800357"/>
          </a:xfrm>
          <a:prstGeom prst="rect">
            <a:avLst/>
          </a:prstGeom>
          <a:solidFill>
            <a:srgbClr val="324144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Normalization &amp; Generalization for Reuse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3" name="Google Shape;1833;p61"/>
          <p:cNvSpPr txBox="1"/>
          <p:nvPr/>
        </p:nvSpPr>
        <p:spPr>
          <a:xfrm rot="464041">
            <a:off x="449395" y="5308836"/>
            <a:ext cx="2277333" cy="348824"/>
          </a:xfrm>
          <a:prstGeom prst="rect">
            <a:avLst/>
          </a:prstGeom>
          <a:solidFill>
            <a:srgbClr val="324144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Stateful and Mutable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4" name="Google Shape;1834;p61"/>
          <p:cNvSpPr txBox="1"/>
          <p:nvPr/>
        </p:nvSpPr>
        <p:spPr>
          <a:xfrm rot="464041">
            <a:off x="263235" y="5779726"/>
            <a:ext cx="2070303" cy="348824"/>
          </a:xfrm>
          <a:prstGeom prst="rect">
            <a:avLst/>
          </a:prstGeom>
          <a:solidFill>
            <a:srgbClr val="324144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ACID Transaction</a:t>
            </a:r>
            <a:endParaRPr sz="1467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5" name="Google Shape;1835;p61"/>
          <p:cNvSpPr txBox="1"/>
          <p:nvPr/>
        </p:nvSpPr>
        <p:spPr>
          <a:xfrm>
            <a:off x="5049166" y="3706965"/>
            <a:ext cx="2006941" cy="13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D0DADC"/>
              </a:buClr>
              <a:buSzPts val="6000"/>
            </a:pPr>
            <a:r>
              <a:rPr lang="en-US" sz="8000" b="1">
                <a:solidFill>
                  <a:srgbClr val="D0DADC"/>
                </a:solidFill>
                <a:latin typeface="Malgun Gothic"/>
                <a:ea typeface="Malgun Gothic"/>
                <a:cs typeface="Malgun Gothic"/>
                <a:sym typeface="Malgun Gothic"/>
              </a:rPr>
              <a:t>vs</a:t>
            </a:r>
            <a:endParaRPr sz="9600" b="1">
              <a:solidFill>
                <a:srgbClr val="D0DAD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354F3-CB36-8244-9F5A-0CDC7CD06C7E}"/>
              </a:ext>
            </a:extLst>
          </p:cNvPr>
          <p:cNvSpPr txBox="1"/>
          <p:nvPr/>
        </p:nvSpPr>
        <p:spPr>
          <a:xfrm>
            <a:off x="1393495" y="3031290"/>
            <a:ext cx="4026423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</a:rPr>
              <a:t>전통적 분석</a:t>
            </a:r>
            <a:r>
              <a:rPr kumimoji="1" lang="en-US" altLang="ko-KR" sz="2400" dirty="0">
                <a:solidFill>
                  <a:schemeClr val="bg1"/>
                </a:solidFill>
              </a:rPr>
              <a:t>/</a:t>
            </a:r>
            <a:r>
              <a:rPr kumimoji="1" lang="ko-KR" altLang="en-US" sz="2400" dirty="0">
                <a:solidFill>
                  <a:schemeClr val="bg1"/>
                </a:solidFill>
              </a:rPr>
              <a:t>설계 </a:t>
            </a:r>
            <a:r>
              <a:rPr kumimoji="1" lang="en-US" altLang="ko-KR" sz="2400" dirty="0">
                <a:solidFill>
                  <a:schemeClr val="bg1"/>
                </a:solidFill>
              </a:rPr>
              <a:t>(UML, ERD)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BD32A-F5C1-7643-AD77-6C723C36D121}"/>
              </a:ext>
            </a:extLst>
          </p:cNvPr>
          <p:cNvSpPr txBox="1"/>
          <p:nvPr/>
        </p:nvSpPr>
        <p:spPr>
          <a:xfrm>
            <a:off x="7478283" y="3003710"/>
            <a:ext cx="3015569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</a:rPr>
              <a:t>이벤트 </a:t>
            </a:r>
            <a:r>
              <a:rPr kumimoji="1" lang="ko-KR" altLang="en-US" sz="2400" dirty="0" err="1">
                <a:solidFill>
                  <a:schemeClr val="bg1"/>
                </a:solidFill>
              </a:rPr>
              <a:t>스토밍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&amp;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DDD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B6A10-C60F-C74F-8A7C-20E66CEAB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0C0C0C"/>
              </a:buClr>
              <a:buSzPts val="900"/>
            </a:pP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이벤트스토밍은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시스템에서 발생하는 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이벤트를 중심 </a:t>
            </a:r>
            <a:r>
              <a:rPr lang="en-US" altLang="ko-KR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Event-First)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분석하는 기법으로 특히 </a:t>
            </a:r>
            <a:r>
              <a:rPr lang="en-US" altLang="ko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Non-blocking, Event-driven 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</a:t>
            </a:r>
            <a:r>
              <a:rPr lang="en-US" altLang="ko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MSA 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 시스템을 분석에서 개발까지 필요한 도메인에 대한 탁월하게 빠른 이해를 도모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하는데 유리하다</a:t>
            </a:r>
            <a:r>
              <a:rPr lang="en-US" altLang="ko-KR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sz="14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lr>
                <a:srgbClr val="0C0C0C"/>
              </a:buClr>
              <a:buSzPts val="900"/>
            </a:pP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기존의 </a:t>
            </a:r>
            <a:r>
              <a:rPr lang="ko-KR" altLang="en-US" sz="14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유즈케이스나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클래스 </a:t>
            </a:r>
            <a:r>
              <a:rPr lang="ko-KR" altLang="en-US" sz="14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다이어그래밍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방식과 다르게 별다른 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사전 훈련된 지식과 도구 없이  진행할 수 있다</a:t>
            </a:r>
            <a:r>
              <a:rPr lang="en-US" altLang="ko-KR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sz="14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lr>
                <a:srgbClr val="0C0C0C"/>
              </a:buClr>
              <a:buSzPts val="900"/>
            </a:pP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진행과정은 참여자 워크숍 방식의 방법론으로 결과는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스티키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노트를 벽에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붙힌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것으로 결과가 남으며</a:t>
            </a:r>
            <a:r>
              <a:rPr lang="en-US" altLang="ko-KR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오랜지색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스티키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노트들의 연결로 비즈니스 프로세스가 도출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되며 이들을 이후 </a:t>
            </a:r>
            <a:r>
              <a:rPr lang="en-US" altLang="ko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BPMN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en-US" altLang="ko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UML 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등으로 </a:t>
            </a:r>
            <a:r>
              <a:rPr lang="ko-KR" altLang="en-US" sz="14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정재하여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전환할 수 있다</a:t>
            </a:r>
            <a:r>
              <a:rPr lang="en-US" altLang="ko-KR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00" dirty="0"/>
          </a:p>
          <a:p>
            <a:endParaRPr lang="ko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00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751AA-D26A-0C4C-86FE-AB828EDE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Event Storming </a:t>
            </a:r>
            <a:r>
              <a:rPr kumimoji="1" lang="ko-KR" altLang="en-US" dirty="0"/>
              <a:t>의 위상</a:t>
            </a:r>
            <a:endParaRPr kumimoji="1" lang="ko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227788-69DE-4F4B-B1C8-4F06BA4D5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A01AFF-E6A9-9442-B19B-E4A4CDBC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4905"/>
            <a:ext cx="6448516" cy="3512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14D585-C230-7A48-9D90-A9AAFF4EAB3D}"/>
              </a:ext>
            </a:extLst>
          </p:cNvPr>
          <p:cNvSpPr txBox="1"/>
          <p:nvPr/>
        </p:nvSpPr>
        <p:spPr>
          <a:xfrm>
            <a:off x="1391478" y="2135281"/>
            <a:ext cx="4930773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sz="2400" dirty="0">
                <a:solidFill>
                  <a:schemeClr val="bg1"/>
                </a:solidFill>
              </a:rPr>
              <a:t>The Open Group </a:t>
            </a:r>
            <a:r>
              <a:rPr kumimoji="1" lang="ko-US" altLang="en-US" sz="2400" dirty="0">
                <a:solidFill>
                  <a:schemeClr val="bg1"/>
                </a:solidFill>
              </a:rPr>
              <a:t>의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OAA </a:t>
            </a:r>
            <a:r>
              <a:rPr kumimoji="1" lang="ko-KR" altLang="en-US" sz="2400" dirty="0">
                <a:solidFill>
                  <a:schemeClr val="bg1"/>
                </a:solidFill>
              </a:rPr>
              <a:t>의 </a:t>
            </a:r>
            <a:r>
              <a:rPr kumimoji="1" lang="ko-KR" altLang="en-US" sz="2400" dirty="0" err="1">
                <a:solidFill>
                  <a:schemeClr val="bg1"/>
                </a:solidFill>
              </a:rPr>
              <a:t>빌딩블록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DA50E0-1B05-D344-8138-1C098F21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038" y="1604797"/>
            <a:ext cx="5401733" cy="303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5DD07-797A-4943-A580-60D677D24E23}"/>
              </a:ext>
            </a:extLst>
          </p:cNvPr>
          <p:cNvSpPr txBox="1"/>
          <p:nvPr/>
        </p:nvSpPr>
        <p:spPr>
          <a:xfrm>
            <a:off x="7632171" y="1123502"/>
            <a:ext cx="3279809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sz="2400" dirty="0">
                <a:solidFill>
                  <a:schemeClr val="bg1"/>
                </a:solidFill>
              </a:rPr>
              <a:t>Pivotal </a:t>
            </a:r>
            <a:r>
              <a:rPr kumimoji="1" lang="ko-KR" altLang="en-US" sz="2400" dirty="0">
                <a:solidFill>
                  <a:schemeClr val="bg1"/>
                </a:solidFill>
              </a:rPr>
              <a:t>의 </a:t>
            </a:r>
            <a:r>
              <a:rPr kumimoji="1" lang="en-US" altLang="ko-KR" sz="2400" dirty="0" err="1">
                <a:solidFill>
                  <a:schemeClr val="bg1"/>
                </a:solidFill>
              </a:rPr>
              <a:t>AppTX</a:t>
            </a:r>
            <a:r>
              <a:rPr kumimoji="1" lang="en-US" altLang="ko-KR" sz="2400" dirty="0">
                <a:solidFill>
                  <a:schemeClr val="bg1"/>
                </a:solidFill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</a:rPr>
              <a:t>방법론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72BFBF-6674-8D42-8476-735D5FA60064}"/>
              </a:ext>
            </a:extLst>
          </p:cNvPr>
          <p:cNvSpPr/>
          <p:nvPr/>
        </p:nvSpPr>
        <p:spPr>
          <a:xfrm>
            <a:off x="6754695" y="4706791"/>
            <a:ext cx="52530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https://www.slideshare.net/Pivotal/pivotals-secret-sauce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99B78-EA9E-954B-9C0E-A54BD4217C07}"/>
              </a:ext>
            </a:extLst>
          </p:cNvPr>
          <p:cNvSpPr txBox="1"/>
          <p:nvPr/>
        </p:nvSpPr>
        <p:spPr>
          <a:xfrm>
            <a:off x="7440149" y="5667172"/>
            <a:ext cx="3677738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sz="2400" dirty="0">
                <a:solidFill>
                  <a:schemeClr val="bg1"/>
                </a:solidFill>
              </a:rPr>
              <a:t>IBM </a:t>
            </a:r>
            <a:r>
              <a:rPr kumimoji="1" lang="ko-KR" altLang="en-US" sz="2400" dirty="0">
                <a:solidFill>
                  <a:schemeClr val="bg1"/>
                </a:solidFill>
              </a:rPr>
              <a:t>의 </a:t>
            </a:r>
            <a:r>
              <a:rPr kumimoji="1" lang="en-US" altLang="ko-KR" sz="2400" dirty="0">
                <a:solidFill>
                  <a:schemeClr val="bg1"/>
                </a:solidFill>
              </a:rPr>
              <a:t>Garage </a:t>
            </a:r>
            <a:r>
              <a:rPr kumimoji="1" lang="ko-KR" altLang="en-US" sz="2400" dirty="0">
                <a:solidFill>
                  <a:schemeClr val="bg1"/>
                </a:solidFill>
              </a:rPr>
              <a:t>방법론</a:t>
            </a:r>
            <a:r>
              <a:rPr kumimoji="1" lang="en-US" altLang="ko-KR" sz="2400" dirty="0">
                <a:solidFill>
                  <a:schemeClr val="bg1"/>
                </a:solidFill>
              </a:rPr>
              <a:t>…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 err="1">
                <a:solidFill>
                  <a:schemeClr val="bg1"/>
                </a:solidFill>
              </a:rPr>
              <a:t>etc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1B6F05-267D-A244-8179-6F9616550572}"/>
              </a:ext>
            </a:extLst>
          </p:cNvPr>
          <p:cNvSpPr/>
          <p:nvPr/>
        </p:nvSpPr>
        <p:spPr>
          <a:xfrm>
            <a:off x="658695" y="607754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https://pubs.opengroup.org/architecture/o-aa-standard/#Introduction</a:t>
            </a:r>
          </a:p>
        </p:txBody>
      </p:sp>
    </p:spTree>
    <p:extLst>
      <p:ext uri="{BB962C8B-B14F-4D97-AF65-F5344CB8AC3E}">
        <p14:creationId xmlns:p14="http://schemas.microsoft.com/office/powerpoint/2010/main" val="19190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64623-B855-5538-003C-2195A259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이벤트 기반 </a:t>
            </a:r>
            <a:r>
              <a:rPr kumimoji="1" lang="en-US" altLang="ko-KR" dirty="0"/>
              <a:t>MSA</a:t>
            </a:r>
            <a:r>
              <a:rPr kumimoji="1" lang="ko-KR" altLang="en-US" dirty="0"/>
              <a:t> 모델링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B537C0-5C90-8D8A-B844-CECE743BA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3" y="1273560"/>
            <a:ext cx="7772400" cy="5551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DB83E-E7A0-1C80-2365-943BA8AABA2F}"/>
              </a:ext>
            </a:extLst>
          </p:cNvPr>
          <p:cNvSpPr txBox="1"/>
          <p:nvPr/>
        </p:nvSpPr>
        <p:spPr>
          <a:xfrm rot="397375">
            <a:off x="8878039" y="682022"/>
            <a:ext cx="2838919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Bounded Context: </a:t>
            </a:r>
            <a:r>
              <a:rPr kumimoji="1" lang="ko-KR" altLang="en-US" dirty="0">
                <a:solidFill>
                  <a:schemeClr val="bg1"/>
                </a:solidFill>
              </a:rPr>
              <a:t>서비스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4A5B136-6C00-E60A-FF97-E82BAB1D7BF9}"/>
              </a:ext>
            </a:extLst>
          </p:cNvPr>
          <p:cNvCxnSpPr>
            <a:cxnSpLocks/>
          </p:cNvCxnSpPr>
          <p:nvPr/>
        </p:nvCxnSpPr>
        <p:spPr>
          <a:xfrm flipH="1">
            <a:off x="9591491" y="1213835"/>
            <a:ext cx="980256" cy="175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5ED5DD-4B4C-7B18-706B-78B876236CD6}"/>
              </a:ext>
            </a:extLst>
          </p:cNvPr>
          <p:cNvCxnSpPr>
            <a:cxnSpLocks/>
          </p:cNvCxnSpPr>
          <p:nvPr/>
        </p:nvCxnSpPr>
        <p:spPr>
          <a:xfrm flipH="1">
            <a:off x="5955323" y="989731"/>
            <a:ext cx="3344243" cy="103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556E92-6531-8093-5FF4-24BC1D3FA7E8}"/>
              </a:ext>
            </a:extLst>
          </p:cNvPr>
          <p:cNvCxnSpPr>
            <a:cxnSpLocks/>
          </p:cNvCxnSpPr>
          <p:nvPr/>
        </p:nvCxnSpPr>
        <p:spPr>
          <a:xfrm flipH="1">
            <a:off x="7677730" y="1131646"/>
            <a:ext cx="2455718" cy="387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68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64623-B855-5538-003C-2195A259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이벤트 기반 </a:t>
            </a:r>
            <a:r>
              <a:rPr kumimoji="1" lang="en-US" altLang="ko-KR" dirty="0"/>
              <a:t>MSA</a:t>
            </a:r>
            <a:r>
              <a:rPr kumimoji="1" lang="ko-KR" altLang="en-US" dirty="0"/>
              <a:t> 모델링</a:t>
            </a:r>
            <a:endParaRPr kumimoji="1" lang="ko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DB83E-E7A0-1C80-2365-943BA8AABA2F}"/>
              </a:ext>
            </a:extLst>
          </p:cNvPr>
          <p:cNvSpPr txBox="1"/>
          <p:nvPr/>
        </p:nvSpPr>
        <p:spPr>
          <a:xfrm rot="397375">
            <a:off x="8508440" y="1627212"/>
            <a:ext cx="21046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Aggregate: </a:t>
            </a:r>
            <a:r>
              <a:rPr kumimoji="1" lang="ko-KR" altLang="en-US" dirty="0"/>
              <a:t>데이터</a:t>
            </a:r>
            <a:endParaRPr kumimoji="1" lang="ko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A1AF5-0636-8978-DFA6-4134466CFB40}"/>
              </a:ext>
            </a:extLst>
          </p:cNvPr>
          <p:cNvSpPr txBox="1"/>
          <p:nvPr/>
        </p:nvSpPr>
        <p:spPr>
          <a:xfrm rot="20819829">
            <a:off x="1193273" y="2664956"/>
            <a:ext cx="2970685" cy="369332"/>
          </a:xfrm>
          <a:prstGeom prst="rect">
            <a:avLst/>
          </a:prstGeom>
          <a:solidFill>
            <a:srgbClr val="5099F8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Command: </a:t>
            </a:r>
            <a:r>
              <a:rPr kumimoji="1" lang="ko-KR" altLang="en-US" dirty="0">
                <a:solidFill>
                  <a:schemeClr val="bg1"/>
                </a:solidFill>
              </a:rPr>
              <a:t>쓰기 </a:t>
            </a:r>
            <a:r>
              <a:rPr kumimoji="1" lang="en-US" altLang="ko-KR" dirty="0">
                <a:solidFill>
                  <a:schemeClr val="bg1"/>
                </a:solidFill>
              </a:rPr>
              <a:t>API, Input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35D8C1-B7B5-7B47-6709-681B0C8E6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" t="3644" r="67563" b="43477"/>
          <a:stretch/>
        </p:blipFill>
        <p:spPr>
          <a:xfrm>
            <a:off x="4315034" y="1780674"/>
            <a:ext cx="3340613" cy="401827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4A5B136-6C00-E60A-FF97-E82BAB1D7BF9}"/>
              </a:ext>
            </a:extLst>
          </p:cNvPr>
          <p:cNvCxnSpPr>
            <a:cxnSpLocks/>
          </p:cNvCxnSpPr>
          <p:nvPr/>
        </p:nvCxnSpPr>
        <p:spPr>
          <a:xfrm flipH="1">
            <a:off x="6422185" y="1957249"/>
            <a:ext cx="2115922" cy="103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D05552-18B7-CD0F-7DD4-1B204D8E1A8A}"/>
              </a:ext>
            </a:extLst>
          </p:cNvPr>
          <p:cNvSpPr txBox="1"/>
          <p:nvPr/>
        </p:nvSpPr>
        <p:spPr>
          <a:xfrm rot="20819829">
            <a:off x="1699350" y="4898678"/>
            <a:ext cx="2474780" cy="369332"/>
          </a:xfrm>
          <a:prstGeom prst="rect">
            <a:avLst/>
          </a:prstGeom>
          <a:solidFill>
            <a:srgbClr val="5FC08B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Read Model: </a:t>
            </a:r>
            <a:r>
              <a:rPr kumimoji="1" lang="ko-KR" altLang="en-US" dirty="0">
                <a:solidFill>
                  <a:schemeClr val="bg1"/>
                </a:solidFill>
              </a:rPr>
              <a:t>읽기 </a:t>
            </a:r>
            <a:r>
              <a:rPr kumimoji="1" lang="en-US" altLang="ko-KR" dirty="0">
                <a:solidFill>
                  <a:schemeClr val="bg1"/>
                </a:solidFill>
              </a:rPr>
              <a:t>API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C7FDA7-463A-B6B2-3D60-C5CC08BEB5BF}"/>
              </a:ext>
            </a:extLst>
          </p:cNvPr>
          <p:cNvCxnSpPr>
            <a:cxnSpLocks/>
          </p:cNvCxnSpPr>
          <p:nvPr/>
        </p:nvCxnSpPr>
        <p:spPr>
          <a:xfrm flipV="1">
            <a:off x="3465594" y="5096640"/>
            <a:ext cx="1652773" cy="140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1A1F38-5B40-E1E0-3874-0539BE740612}"/>
              </a:ext>
            </a:extLst>
          </p:cNvPr>
          <p:cNvCxnSpPr>
            <a:cxnSpLocks/>
          </p:cNvCxnSpPr>
          <p:nvPr/>
        </p:nvCxnSpPr>
        <p:spPr>
          <a:xfrm flipV="1">
            <a:off x="3357565" y="2808906"/>
            <a:ext cx="1652773" cy="140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72FE9D-6FDE-5E57-2CD1-6E699ECEB793}"/>
              </a:ext>
            </a:extLst>
          </p:cNvPr>
          <p:cNvSpPr txBox="1"/>
          <p:nvPr/>
        </p:nvSpPr>
        <p:spPr>
          <a:xfrm rot="397375">
            <a:off x="8651004" y="3876985"/>
            <a:ext cx="222060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Event: </a:t>
            </a:r>
            <a:r>
              <a:rPr kumimoji="1" lang="ko-KR" altLang="en-US" dirty="0"/>
              <a:t>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</a:t>
            </a:r>
            <a:endParaRPr kumimoji="1" lang="ko-US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64C9DBB-7942-1FF5-7B14-664EC4D5D0EC}"/>
              </a:ext>
            </a:extLst>
          </p:cNvPr>
          <p:cNvCxnSpPr>
            <a:cxnSpLocks/>
          </p:cNvCxnSpPr>
          <p:nvPr/>
        </p:nvCxnSpPr>
        <p:spPr>
          <a:xfrm flipH="1">
            <a:off x="7117208" y="4297132"/>
            <a:ext cx="2115922" cy="57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29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71627-8D47-D678-0BED-81DEE107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Aggregate </a:t>
            </a:r>
            <a:r>
              <a:rPr kumimoji="1" lang="ko-KR" altLang="en-US" dirty="0"/>
              <a:t>내부 클래스 모델링</a:t>
            </a:r>
            <a:endParaRPr kumimoji="1" lang="ko-US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16DA1E-1075-ACF8-1A0C-83789FC0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136" y="1273560"/>
            <a:ext cx="7772400" cy="5540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E59C8-753A-617E-5D73-752EE2151C97}"/>
              </a:ext>
            </a:extLst>
          </p:cNvPr>
          <p:cNvSpPr txBox="1"/>
          <p:nvPr/>
        </p:nvSpPr>
        <p:spPr>
          <a:xfrm rot="397375">
            <a:off x="9421910" y="1025317"/>
            <a:ext cx="2045753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Id Class: </a:t>
            </a:r>
            <a:r>
              <a:rPr kumimoji="1" lang="ko-KR" altLang="en-US" dirty="0" err="1">
                <a:solidFill>
                  <a:schemeClr val="bg1"/>
                </a:solidFill>
              </a:rPr>
              <a:t>외부참조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1CF7389-4151-8CA7-B291-C8707B3556B5}"/>
              </a:ext>
            </a:extLst>
          </p:cNvPr>
          <p:cNvCxnSpPr>
            <a:cxnSpLocks/>
          </p:cNvCxnSpPr>
          <p:nvPr/>
        </p:nvCxnSpPr>
        <p:spPr>
          <a:xfrm flipH="1">
            <a:off x="8630652" y="1511390"/>
            <a:ext cx="1479884" cy="606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D97B5A-323B-8915-3C6C-513531C531C3}"/>
              </a:ext>
            </a:extLst>
          </p:cNvPr>
          <p:cNvCxnSpPr>
            <a:cxnSpLocks/>
          </p:cNvCxnSpPr>
          <p:nvPr/>
        </p:nvCxnSpPr>
        <p:spPr>
          <a:xfrm flipH="1">
            <a:off x="9288378" y="1511390"/>
            <a:ext cx="1219200" cy="3477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FBCC16-A025-A46F-F028-118C7AF29EC1}"/>
              </a:ext>
            </a:extLst>
          </p:cNvPr>
          <p:cNvSpPr txBox="1"/>
          <p:nvPr/>
        </p:nvSpPr>
        <p:spPr>
          <a:xfrm rot="21007187">
            <a:off x="274023" y="1492986"/>
            <a:ext cx="2825582" cy="646331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Aggregate Root: </a:t>
            </a:r>
            <a:br>
              <a:rPr kumimoji="1" lang="en-US" altLang="ko-US" dirty="0">
                <a:solidFill>
                  <a:schemeClr val="bg1"/>
                </a:solidFill>
              </a:rPr>
            </a:br>
            <a:r>
              <a:rPr kumimoji="1" lang="ko-KR" altLang="en-US" dirty="0">
                <a:solidFill>
                  <a:schemeClr val="bg1"/>
                </a:solidFill>
              </a:rPr>
              <a:t>트랜잭션 단위 </a:t>
            </a:r>
            <a:r>
              <a:rPr kumimoji="1" lang="en-US" altLang="ko-KR" dirty="0">
                <a:solidFill>
                  <a:schemeClr val="bg1"/>
                </a:solidFill>
              </a:rPr>
              <a:t>Root Class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A8B57-95ED-5B3E-E929-756DC0CB8DB1}"/>
              </a:ext>
            </a:extLst>
          </p:cNvPr>
          <p:cNvSpPr txBox="1"/>
          <p:nvPr/>
        </p:nvSpPr>
        <p:spPr>
          <a:xfrm rot="21007187">
            <a:off x="388425" y="5177876"/>
            <a:ext cx="3105337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Enumeration: </a:t>
            </a:r>
            <a:r>
              <a:rPr kumimoji="1" lang="ko-KR" altLang="en-US" dirty="0">
                <a:solidFill>
                  <a:schemeClr val="bg1"/>
                </a:solidFill>
              </a:rPr>
              <a:t>열거형 </a:t>
            </a:r>
            <a:r>
              <a:rPr kumimoji="1" lang="ko-KR" altLang="en-US" dirty="0" err="1">
                <a:solidFill>
                  <a:schemeClr val="bg1"/>
                </a:solidFill>
              </a:rPr>
              <a:t>선택값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BF5E1F-BF27-0EF4-2C72-437E4E6E05CE}"/>
              </a:ext>
            </a:extLst>
          </p:cNvPr>
          <p:cNvSpPr txBox="1"/>
          <p:nvPr/>
        </p:nvSpPr>
        <p:spPr>
          <a:xfrm>
            <a:off x="4688632" y="4526758"/>
            <a:ext cx="3140347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Child: Entity or Value Object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51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71627-8D47-D678-0BED-81DEE107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UI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Aggregate </a:t>
            </a:r>
            <a:r>
              <a:rPr kumimoji="1" lang="ko-KR" altLang="en-US" dirty="0"/>
              <a:t>멤버 매핑</a:t>
            </a:r>
            <a:endParaRPr kumimoji="1" lang="ko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6C22F-D337-1664-78F3-7F99E98B39A3}"/>
              </a:ext>
            </a:extLst>
          </p:cNvPr>
          <p:cNvSpPr txBox="1"/>
          <p:nvPr/>
        </p:nvSpPr>
        <p:spPr>
          <a:xfrm>
            <a:off x="8299174" y="1020454"/>
            <a:ext cx="61092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Aggregate Root: </a:t>
            </a:r>
            <a:r>
              <a:rPr kumimoji="1" lang="ko-KR" altLang="en-US" dirty="0"/>
              <a:t>단위 입력화면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컬렉션 </a:t>
            </a:r>
            <a:r>
              <a:rPr kumimoji="1" lang="en-US" altLang="ko-KR" dirty="0"/>
              <a:t>Value Object:</a:t>
            </a:r>
            <a:r>
              <a:rPr kumimoji="1" lang="ko-KR" altLang="en-US" dirty="0"/>
              <a:t> 서브 입력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Enumeration: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셀렉트</a:t>
            </a:r>
            <a:r>
              <a:rPr kumimoji="1" lang="ko-KR" altLang="en-US" dirty="0"/>
              <a:t> 박스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Id </a:t>
            </a:r>
            <a:r>
              <a:rPr kumimoji="1" lang="ko-KR" altLang="en-US" dirty="0"/>
              <a:t>객체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입력 박스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16DA1E-1075-ACF8-1A0C-83789FC0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4" y="1273560"/>
            <a:ext cx="7772400" cy="5540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72FE8F-1C92-3D9C-1E66-0C951AD96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492" y="2928730"/>
            <a:ext cx="3217991" cy="33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1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2D7ED6-5C44-A133-5771-F73C5924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5" y="1966734"/>
            <a:ext cx="8699224" cy="45097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364623-B855-5538-003C-2195A259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UI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DDD </a:t>
            </a:r>
            <a:r>
              <a:rPr kumimoji="1" lang="ko-KR" altLang="en-US" dirty="0"/>
              <a:t>멤버 매핑</a:t>
            </a:r>
            <a:endParaRPr kumimoji="1" lang="ko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C67B4-032F-F3A0-4862-E94E84A48815}"/>
              </a:ext>
            </a:extLst>
          </p:cNvPr>
          <p:cNvSpPr txBox="1"/>
          <p:nvPr/>
        </p:nvSpPr>
        <p:spPr>
          <a:xfrm rot="397375">
            <a:off x="381820" y="3172915"/>
            <a:ext cx="1850571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Aggregate Root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AE8D5-5AA1-9183-0DA1-9562459628B2}"/>
              </a:ext>
            </a:extLst>
          </p:cNvPr>
          <p:cNvSpPr txBox="1"/>
          <p:nvPr/>
        </p:nvSpPr>
        <p:spPr>
          <a:xfrm rot="397375">
            <a:off x="6106991" y="1813754"/>
            <a:ext cx="3089051" cy="584775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Child Entity or Value Object</a:t>
            </a: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수주정보</a:t>
            </a:r>
            <a:r>
              <a:rPr kumimoji="1" lang="en-US" altLang="ko-KR" sz="1400" dirty="0">
                <a:solidFill>
                  <a:schemeClr val="bg1"/>
                </a:solidFill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</a:rPr>
              <a:t>상세 </a:t>
            </a:r>
            <a:r>
              <a:rPr kumimoji="1" lang="en-US" altLang="ko-KR" sz="1400" dirty="0">
                <a:solidFill>
                  <a:schemeClr val="bg1"/>
                </a:solidFill>
              </a:rPr>
              <a:t>=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1:n</a:t>
            </a:r>
            <a:endParaRPr kumimoji="1" lang="ko-US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4CF72-3E28-5640-9F51-4979C8934B62}"/>
              </a:ext>
            </a:extLst>
          </p:cNvPr>
          <p:cNvSpPr txBox="1"/>
          <p:nvPr/>
        </p:nvSpPr>
        <p:spPr>
          <a:xfrm>
            <a:off x="907141" y="1273560"/>
            <a:ext cx="763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데이터등록화면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Aggregate </a:t>
            </a:r>
            <a:r>
              <a:rPr kumimoji="1" lang="ko-KR" altLang="en-US" dirty="0"/>
              <a:t>로 단순 매핑하여도 어느정도 맞아 떨어짐</a:t>
            </a:r>
            <a:endParaRPr kumimoji="1" lang="ko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9C7F-DC26-4CD8-A87A-7E28410B5D27}"/>
              </a:ext>
            </a:extLst>
          </p:cNvPr>
          <p:cNvSpPr txBox="1"/>
          <p:nvPr/>
        </p:nvSpPr>
        <p:spPr>
          <a:xfrm rot="397375">
            <a:off x="3938137" y="4141341"/>
            <a:ext cx="989373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Id Class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DDF54-A06A-93DC-EC9A-288A2080234A}"/>
              </a:ext>
            </a:extLst>
          </p:cNvPr>
          <p:cNvSpPr txBox="1"/>
          <p:nvPr/>
        </p:nvSpPr>
        <p:spPr>
          <a:xfrm rot="397375">
            <a:off x="3938137" y="4855833"/>
            <a:ext cx="989373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Id Class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A4428-B010-8361-5AA8-1C9B146F03B7}"/>
              </a:ext>
            </a:extLst>
          </p:cNvPr>
          <p:cNvSpPr txBox="1"/>
          <p:nvPr/>
        </p:nvSpPr>
        <p:spPr>
          <a:xfrm rot="397375">
            <a:off x="3675551" y="2838471"/>
            <a:ext cx="1505540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Enumeration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739BD1-A04F-0D68-A76D-4EE7A3554D17}"/>
              </a:ext>
            </a:extLst>
          </p:cNvPr>
          <p:cNvCxnSpPr>
            <a:cxnSpLocks/>
          </p:cNvCxnSpPr>
          <p:nvPr/>
        </p:nvCxnSpPr>
        <p:spPr>
          <a:xfrm flipH="1" flipV="1">
            <a:off x="3386138" y="2900363"/>
            <a:ext cx="305398" cy="122774"/>
          </a:xfrm>
          <a:prstGeom prst="straightConnector1">
            <a:avLst/>
          </a:prstGeom>
          <a:ln w="57150">
            <a:solidFill>
              <a:srgbClr val="553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862150-8868-7ABE-99EC-1CC7795946BE}"/>
              </a:ext>
            </a:extLst>
          </p:cNvPr>
          <p:cNvCxnSpPr>
            <a:cxnSpLocks/>
          </p:cNvCxnSpPr>
          <p:nvPr/>
        </p:nvCxnSpPr>
        <p:spPr>
          <a:xfrm flipH="1" flipV="1">
            <a:off x="3595690" y="4252916"/>
            <a:ext cx="305398" cy="122774"/>
          </a:xfrm>
          <a:prstGeom prst="straightConnector1">
            <a:avLst/>
          </a:prstGeom>
          <a:ln w="57150">
            <a:solidFill>
              <a:srgbClr val="553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A96314-5683-8FD0-47BD-A9557BA8B4BB}"/>
              </a:ext>
            </a:extLst>
          </p:cNvPr>
          <p:cNvCxnSpPr>
            <a:cxnSpLocks/>
          </p:cNvCxnSpPr>
          <p:nvPr/>
        </p:nvCxnSpPr>
        <p:spPr>
          <a:xfrm flipH="1" flipV="1">
            <a:off x="3595690" y="4953007"/>
            <a:ext cx="305398" cy="122774"/>
          </a:xfrm>
          <a:prstGeom prst="straightConnector1">
            <a:avLst/>
          </a:prstGeom>
          <a:ln w="57150">
            <a:solidFill>
              <a:srgbClr val="553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719188-54DF-9F0C-BD2B-02B11387579B}"/>
              </a:ext>
            </a:extLst>
          </p:cNvPr>
          <p:cNvCxnSpPr>
            <a:cxnSpLocks/>
          </p:cNvCxnSpPr>
          <p:nvPr/>
        </p:nvCxnSpPr>
        <p:spPr>
          <a:xfrm flipV="1">
            <a:off x="1471613" y="2624133"/>
            <a:ext cx="552445" cy="486161"/>
          </a:xfrm>
          <a:prstGeom prst="straightConnector1">
            <a:avLst/>
          </a:prstGeom>
          <a:ln w="57150">
            <a:solidFill>
              <a:srgbClr val="553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3ED426-BE7B-04F9-EA0F-5EA9B21AC02B}"/>
              </a:ext>
            </a:extLst>
          </p:cNvPr>
          <p:cNvCxnSpPr>
            <a:cxnSpLocks/>
          </p:cNvCxnSpPr>
          <p:nvPr/>
        </p:nvCxnSpPr>
        <p:spPr>
          <a:xfrm flipH="1">
            <a:off x="4724660" y="2290602"/>
            <a:ext cx="1761865" cy="187161"/>
          </a:xfrm>
          <a:prstGeom prst="straightConnector1">
            <a:avLst/>
          </a:prstGeom>
          <a:ln w="57150">
            <a:solidFill>
              <a:srgbClr val="553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7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BAE9C1-6F52-6961-DB47-E112E7B0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Target System – Smart Factory SaaS Service</a:t>
            </a:r>
            <a:endParaRPr kumimoji="1" lang="en-US" alt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BBCDF-0482-4C66-944F-9A932D07B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780" y="1848762"/>
            <a:ext cx="5706978" cy="4831849"/>
          </a:xfrm>
        </p:spPr>
        <p:txBody>
          <a:bodyPr vert="horz" lIns="91440" tIns="45720" rIns="91440" bIns="45720" rtlCol="0">
            <a:normAutofit/>
          </a:bodyPr>
          <a:lstStyle/>
          <a:p>
            <a:pPr marL="412750" indent="-285750" latinLnBrk="0">
              <a:lnSpc>
                <a:spcPct val="90000"/>
              </a:lnSpc>
            </a:pPr>
            <a:r>
              <a:rPr kumimoji="1" lang="ko-KR" altLang="en-US" dirty="0" err="1">
                <a:latin typeface="+mn-lt"/>
                <a:ea typeface="+mn-ea"/>
                <a:cs typeface="+mn-cs"/>
              </a:rPr>
              <a:t>스마트팩토리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 솔루션 공급 전문회사</a:t>
            </a:r>
            <a:endParaRPr kumimoji="1" lang="en-US" altLang="ko-KR" dirty="0">
              <a:latin typeface="+mn-lt"/>
              <a:ea typeface="+mn-ea"/>
              <a:cs typeface="+mn-cs"/>
            </a:endParaRPr>
          </a:p>
          <a:p>
            <a:pPr marL="412750" indent="-285750" latinLnBrk="0">
              <a:lnSpc>
                <a:spcPct val="90000"/>
              </a:lnSpc>
            </a:pPr>
            <a:r>
              <a:rPr kumimoji="1" lang="ko-KR" altLang="en-US" dirty="0">
                <a:latin typeface="+mn-lt"/>
                <a:ea typeface="+mn-ea"/>
                <a:cs typeface="+mn-cs"/>
              </a:rPr>
              <a:t>현재 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8000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명 사용자 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(9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to 6 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종일 사용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)</a:t>
            </a:r>
          </a:p>
          <a:p>
            <a:pPr marL="438135" indent="-285750" latinLnBrk="0">
              <a:lnSpc>
                <a:spcPct val="90000"/>
              </a:lnSpc>
            </a:pPr>
            <a:r>
              <a:rPr kumimoji="1" lang="ko-KR" altLang="en-US" dirty="0">
                <a:latin typeface="+mn-lt"/>
                <a:ea typeface="+mn-ea"/>
                <a:cs typeface="+mn-cs"/>
              </a:rPr>
              <a:t>국내 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200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여개 자동차 부품 제조기업이 사용</a:t>
            </a:r>
            <a:endParaRPr kumimoji="1" lang="en-US" altLang="ko-KR" dirty="0">
              <a:latin typeface="+mn-lt"/>
              <a:ea typeface="+mn-ea"/>
              <a:cs typeface="+mn-cs"/>
            </a:endParaRPr>
          </a:p>
          <a:p>
            <a:pPr marL="438135" indent="-285750" latinLnBrk="0">
              <a:lnSpc>
                <a:spcPct val="90000"/>
              </a:lnSpc>
            </a:pPr>
            <a:r>
              <a:rPr kumimoji="1" lang="ko-KR" altLang="en-US" dirty="0">
                <a:latin typeface="+mn-lt"/>
                <a:ea typeface="+mn-ea"/>
                <a:cs typeface="+mn-cs"/>
              </a:rPr>
              <a:t>설비 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IOT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데이터가 점점 급증해져 가는 추세 </a:t>
            </a:r>
            <a:br>
              <a:rPr kumimoji="1" lang="en-US" altLang="ko-KR" dirty="0">
                <a:latin typeface="+mn-lt"/>
                <a:ea typeface="+mn-ea"/>
                <a:cs typeface="+mn-cs"/>
              </a:rPr>
            </a:br>
            <a:r>
              <a:rPr kumimoji="1" lang="en-US" altLang="ko-KR" dirty="0">
                <a:latin typeface="+mn-lt"/>
                <a:ea typeface="+mn-ea"/>
                <a:cs typeface="+mn-cs"/>
              </a:rPr>
              <a:t>(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서비스 </a:t>
            </a:r>
            <a:r>
              <a:rPr kumimoji="1" lang="ko-KR" altLang="en-US" dirty="0" err="1">
                <a:latin typeface="+mn-lt"/>
                <a:ea typeface="+mn-ea"/>
                <a:cs typeface="+mn-cs"/>
              </a:rPr>
              <a:t>분리중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)</a:t>
            </a:r>
            <a:br>
              <a:rPr kumimoji="1" lang="en-US" altLang="ko-KR" dirty="0">
                <a:latin typeface="+mn-lt"/>
                <a:ea typeface="+mn-ea"/>
                <a:cs typeface="+mn-cs"/>
              </a:rPr>
            </a:br>
            <a:endParaRPr kumimoji="1" lang="en-US" altLang="ko-KR" dirty="0">
              <a:latin typeface="+mn-lt"/>
              <a:ea typeface="+mn-ea"/>
              <a:cs typeface="+mn-cs"/>
            </a:endParaRPr>
          </a:p>
          <a:p>
            <a:pPr marL="438135" indent="-285750" latinLnBrk="0">
              <a:lnSpc>
                <a:spcPct val="90000"/>
              </a:lnSpc>
            </a:pPr>
            <a:endParaRPr kumimoji="1" lang="en-US" altLang="ko-KR" dirty="0">
              <a:latin typeface="+mn-lt"/>
              <a:ea typeface="+mn-ea"/>
              <a:cs typeface="+mn-cs"/>
            </a:endParaRPr>
          </a:p>
          <a:p>
            <a:pPr marL="152385" indent="0" latinLnBrk="0">
              <a:lnSpc>
                <a:spcPct val="90000"/>
              </a:lnSpc>
              <a:buNone/>
            </a:pPr>
            <a:r>
              <a:rPr kumimoji="1" lang="ko-KR" altLang="en-US" b="1" u="sng" dirty="0">
                <a:latin typeface="+mn-lt"/>
                <a:ea typeface="+mn-ea"/>
                <a:cs typeface="+mn-cs"/>
              </a:rPr>
              <a:t>현재 아키텍처</a:t>
            </a:r>
            <a:endParaRPr kumimoji="1" lang="en-US" altLang="ko-KR" b="1" u="sng" dirty="0">
              <a:latin typeface="+mn-lt"/>
              <a:ea typeface="+mn-ea"/>
              <a:cs typeface="+mn-cs"/>
            </a:endParaRPr>
          </a:p>
          <a:p>
            <a:pPr marL="438135" indent="-285750" latinLnBrk="0">
              <a:lnSpc>
                <a:spcPct val="90000"/>
              </a:lnSpc>
            </a:pPr>
            <a:r>
              <a:rPr kumimoji="1" lang="en-US" altLang="ko-KR" dirty="0">
                <a:latin typeface="+mn-lt"/>
                <a:ea typeface="+mn-ea"/>
                <a:cs typeface="+mn-cs"/>
              </a:rPr>
              <a:t>2003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년 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8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월에 런칭 후 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20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년간 정제된 소스코드</a:t>
            </a:r>
            <a:endParaRPr kumimoji="1" lang="en-US" altLang="ko-KR" dirty="0">
              <a:latin typeface="+mn-lt"/>
              <a:ea typeface="+mn-ea"/>
              <a:cs typeface="+mn-cs"/>
            </a:endParaRPr>
          </a:p>
          <a:p>
            <a:pPr marL="438135" indent="-285750" latinLnBrk="0">
              <a:lnSpc>
                <a:spcPct val="90000"/>
              </a:lnSpc>
            </a:pPr>
            <a:r>
              <a:rPr kumimoji="1" lang="ko-KR" altLang="en-US" dirty="0">
                <a:latin typeface="+mn-lt"/>
                <a:ea typeface="+mn-ea"/>
                <a:cs typeface="+mn-cs"/>
              </a:rPr>
              <a:t>최초에 비해서 시스템은 거의 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10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배 규모 확대</a:t>
            </a:r>
            <a:endParaRPr kumimoji="1" lang="en-US" altLang="ko-KR" dirty="0">
              <a:latin typeface="+mn-lt"/>
              <a:ea typeface="+mn-ea"/>
              <a:cs typeface="+mn-cs"/>
            </a:endParaRPr>
          </a:p>
          <a:p>
            <a:pPr marL="438135" indent="-285750" latinLnBrk="0">
              <a:lnSpc>
                <a:spcPct val="90000"/>
              </a:lnSpc>
            </a:pPr>
            <a:r>
              <a:rPr kumimoji="1" lang="ko-KR" altLang="en-US" dirty="0" err="1">
                <a:latin typeface="+mn-lt"/>
                <a:ea typeface="+mn-ea"/>
                <a:cs typeface="+mn-cs"/>
              </a:rPr>
              <a:t>냉간단조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프레스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금형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열처리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도금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용접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dirty="0" err="1">
                <a:latin typeface="+mn-lt"/>
                <a:ea typeface="+mn-ea"/>
                <a:cs typeface="+mn-cs"/>
              </a:rPr>
              <a:t>인발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정밀가공</a:t>
            </a:r>
            <a:r>
              <a:rPr kumimoji="1" lang="en-US" altLang="ko-KR" dirty="0">
                <a:latin typeface="+mn-lt"/>
                <a:ea typeface="+mn-ea"/>
                <a:cs typeface="+mn-cs"/>
              </a:rPr>
              <a:t>, 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조립 등 많은 업종이 동일 솔루션으로 </a:t>
            </a:r>
          </a:p>
          <a:p>
            <a:pPr marL="438135" indent="-285750" latinLnBrk="0">
              <a:lnSpc>
                <a:spcPct val="90000"/>
              </a:lnSpc>
            </a:pPr>
            <a:r>
              <a:rPr kumimoji="1" lang="ko-KR" altLang="en-US" dirty="0">
                <a:latin typeface="+mn-lt"/>
                <a:ea typeface="+mn-ea"/>
                <a:cs typeface="+mn-cs"/>
              </a:rPr>
              <a:t>사용자별 요구사항을 </a:t>
            </a:r>
            <a:r>
              <a:rPr kumimoji="1" lang="ko-KR" altLang="en-US" dirty="0" err="1">
                <a:latin typeface="+mn-lt"/>
                <a:ea typeface="+mn-ea"/>
                <a:cs typeface="+mn-cs"/>
              </a:rPr>
              <a:t>분기처리하여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 서비스</a:t>
            </a:r>
            <a:endParaRPr kumimoji="1" lang="en-US" altLang="ko-KR" dirty="0">
              <a:latin typeface="+mn-lt"/>
              <a:ea typeface="+mn-ea"/>
              <a:cs typeface="+mn-cs"/>
            </a:endParaRPr>
          </a:p>
          <a:p>
            <a:pPr marL="438135" indent="-285750" latinLnBrk="0">
              <a:lnSpc>
                <a:spcPct val="90000"/>
              </a:lnSpc>
            </a:pPr>
            <a:r>
              <a:rPr kumimoji="1" lang="en-US" altLang="ko-KR" dirty="0">
                <a:latin typeface="+mn-lt"/>
                <a:ea typeface="+mn-ea"/>
                <a:cs typeface="+mn-cs"/>
              </a:rPr>
              <a:t>180</a:t>
            </a:r>
            <a:r>
              <a:rPr kumimoji="1" lang="ko-KR" altLang="en-US" dirty="0">
                <a:latin typeface="+mn-lt"/>
                <a:ea typeface="+mn-ea"/>
                <a:cs typeface="+mn-cs"/>
              </a:rPr>
              <a:t>여 개 업체는 싱글 소스</a:t>
            </a:r>
            <a:endParaRPr kumimoji="1" lang="en-US" altLang="ko-KR" dirty="0">
              <a:latin typeface="+mn-lt"/>
              <a:ea typeface="+mn-ea"/>
              <a:cs typeface="+mn-cs"/>
            </a:endParaRPr>
          </a:p>
          <a:p>
            <a:pPr lvl="1" indent="-228600" latinLnBrk="0"/>
            <a:endParaRPr kumimoji="1" lang="en-US" altLang="ko-KR" dirty="0">
              <a:latin typeface="+mn-lt"/>
              <a:ea typeface="+mn-ea"/>
              <a:cs typeface="+mn-cs"/>
            </a:endParaRPr>
          </a:p>
          <a:p>
            <a:pPr lvl="1" indent="-228600" latinLnBrk="0"/>
            <a:endParaRPr kumimoji="1" lang="en-US" alt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92729-3CC1-C14C-9243-F89090715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1" r="27500" b="-2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29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무른모 기업, 채용, 투자, 뉴스">
            <a:extLst>
              <a:ext uri="{FF2B5EF4-FFF2-40B4-BE49-F238E27FC236}">
                <a16:creationId xmlns:a16="http://schemas.microsoft.com/office/drawing/2014/main" id="{E5596E6B-DA18-5DEA-CD83-777B62F3B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" r="-3" b="12881"/>
          <a:stretch/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6B401A-0D05-F3A4-4E48-51D11A3C88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325" b="-2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945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64623-B855-5538-003C-2195A259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UI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DDD </a:t>
            </a:r>
            <a:r>
              <a:rPr kumimoji="1" lang="ko-KR" altLang="en-US" dirty="0"/>
              <a:t>멤버 매핑</a:t>
            </a:r>
            <a:endParaRPr kumimoji="1" lang="ko-US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D47D79-B6F7-02C0-EC77-9C9274BB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56" y="1902702"/>
            <a:ext cx="8515916" cy="43792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0C34DC-8E34-252E-EFAA-94E311AE1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9000"/>
                    </a14:imgEffect>
                  </a14:imgLayer>
                </a14:imgProps>
              </a:ext>
            </a:extLst>
          </a:blip>
          <a:srcRect l="65259" t="40970" r="22755" b="-1"/>
          <a:stretch/>
        </p:blipFill>
        <p:spPr>
          <a:xfrm>
            <a:off x="7538399" y="3583702"/>
            <a:ext cx="604528" cy="2485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EE856F-5F18-E17D-70EB-1F623D17664A}"/>
              </a:ext>
            </a:extLst>
          </p:cNvPr>
          <p:cNvSpPr txBox="1"/>
          <p:nvPr/>
        </p:nvSpPr>
        <p:spPr>
          <a:xfrm rot="21119723">
            <a:off x="221844" y="1441036"/>
            <a:ext cx="3053849" cy="923330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</a:rPr>
              <a:t>어코디언</a:t>
            </a:r>
            <a:r>
              <a:rPr kumimoji="1" lang="ko-KR" altLang="en-US" dirty="0">
                <a:solidFill>
                  <a:schemeClr val="bg1"/>
                </a:solidFill>
              </a:rPr>
              <a:t> 메뉴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Bounded Context 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 1Level</a:t>
            </a:r>
          </a:p>
          <a:p>
            <a:r>
              <a:rPr kumimoji="1" lang="en-US" altLang="ko-US" dirty="0">
                <a:solidFill>
                  <a:schemeClr val="bg1"/>
                </a:solidFill>
                <a:sym typeface="Wingdings" pitchFamily="2" charset="2"/>
              </a:rPr>
              <a:t>Aggregate  2Level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08EE9-53AE-D5FB-70A9-AD9D45611CAA}"/>
              </a:ext>
            </a:extLst>
          </p:cNvPr>
          <p:cNvSpPr txBox="1"/>
          <p:nvPr/>
        </p:nvSpPr>
        <p:spPr>
          <a:xfrm rot="397375">
            <a:off x="8883675" y="3016549"/>
            <a:ext cx="2989473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Read Model </a:t>
            </a:r>
            <a:r>
              <a:rPr kumimoji="1" lang="en-US" altLang="ko-US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kumimoji="1" lang="en-US" altLang="ko-US" dirty="0">
                <a:solidFill>
                  <a:schemeClr val="bg1"/>
                </a:solidFill>
              </a:rPr>
              <a:t>Search Box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55E73-C06C-736D-BC0C-B9B26F4AAC49}"/>
              </a:ext>
            </a:extLst>
          </p:cNvPr>
          <p:cNvSpPr txBox="1"/>
          <p:nvPr/>
        </p:nvSpPr>
        <p:spPr>
          <a:xfrm rot="397375">
            <a:off x="10319476" y="4914599"/>
            <a:ext cx="1167307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무한 </a:t>
            </a:r>
            <a:r>
              <a:rPr kumimoji="1" lang="en-US" altLang="ko-US" dirty="0">
                <a:solidFill>
                  <a:schemeClr val="bg1"/>
                </a:solidFill>
              </a:rPr>
              <a:t>Grid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4F811-638A-5D88-FE80-8D8BE471F844}"/>
              </a:ext>
            </a:extLst>
          </p:cNvPr>
          <p:cNvSpPr txBox="1"/>
          <p:nvPr/>
        </p:nvSpPr>
        <p:spPr>
          <a:xfrm rot="397375">
            <a:off x="9141419" y="2189379"/>
            <a:ext cx="2762295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Commands 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kumimoji="1" lang="ko-KR" altLang="en-US" dirty="0">
                <a:solidFill>
                  <a:schemeClr val="bg1"/>
                </a:solidFill>
              </a:rPr>
              <a:t>기능 버튼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6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00635-8271-7B3B-070B-C8B1DAD9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UI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DDD </a:t>
            </a:r>
            <a:r>
              <a:rPr kumimoji="1" lang="ko-KR" altLang="en-US" dirty="0"/>
              <a:t>멤버 매핑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6E5FA4-4697-B19A-0EEE-A2A6F35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82" y="2098943"/>
            <a:ext cx="6770987" cy="3011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558B5-1563-AC32-3496-4FD1FE838E27}"/>
              </a:ext>
            </a:extLst>
          </p:cNvPr>
          <p:cNvSpPr txBox="1"/>
          <p:nvPr/>
        </p:nvSpPr>
        <p:spPr>
          <a:xfrm>
            <a:off x="4863008" y="4925000"/>
            <a:ext cx="5953874" cy="923330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Commands </a:t>
            </a:r>
            <a:r>
              <a:rPr kumimoji="1" lang="ko-KR" altLang="en-US" dirty="0">
                <a:solidFill>
                  <a:schemeClr val="bg1"/>
                </a:solidFill>
                <a:sym typeface="Wingdings" pitchFamily="2" charset="2"/>
              </a:rPr>
              <a:t>객체 설정 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kumimoji="1" lang="ko-KR" altLang="en-US" dirty="0">
                <a:solidFill>
                  <a:schemeClr val="bg1"/>
                </a:solidFill>
                <a:sym typeface="Wingdings" pitchFamily="2" charset="2"/>
              </a:rPr>
              <a:t> 요청 세부 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UI</a:t>
            </a:r>
            <a:b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</a:br>
            <a:b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</a:b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ex. </a:t>
            </a:r>
            <a:r>
              <a:rPr kumimoji="1" lang="ko-KR" altLang="en-US" dirty="0">
                <a:solidFill>
                  <a:schemeClr val="bg1"/>
                </a:solidFill>
                <a:sym typeface="Wingdings" pitchFamily="2" charset="2"/>
              </a:rPr>
              <a:t>생산완료처리를 위하여 생산일자를 입력해줘야 한다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9590FC-8AB4-4BFF-B0D8-1A498376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47" y="2098943"/>
            <a:ext cx="4163240" cy="3738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4A4D68-08C1-7648-5B38-8837D213172D}"/>
              </a:ext>
            </a:extLst>
          </p:cNvPr>
          <p:cNvSpPr/>
          <p:nvPr/>
        </p:nvSpPr>
        <p:spPr>
          <a:xfrm>
            <a:off x="1050017" y="4114800"/>
            <a:ext cx="921658" cy="995259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394351-C571-F8F0-445A-5EDFE76C673C}"/>
              </a:ext>
            </a:extLst>
          </p:cNvPr>
          <p:cNvSpPr/>
          <p:nvPr/>
        </p:nvSpPr>
        <p:spPr>
          <a:xfrm>
            <a:off x="2443245" y="4952141"/>
            <a:ext cx="2411841" cy="492371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4BCA4-16F5-7A6C-43A7-2306A1367AAB}"/>
              </a:ext>
            </a:extLst>
          </p:cNvPr>
          <p:cNvSpPr txBox="1"/>
          <p:nvPr/>
        </p:nvSpPr>
        <p:spPr>
          <a:xfrm rot="153633">
            <a:off x="8977291" y="1960286"/>
            <a:ext cx="2762295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Commands 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kumimoji="1" lang="ko-KR" altLang="en-US" dirty="0">
                <a:solidFill>
                  <a:schemeClr val="bg1"/>
                </a:solidFill>
              </a:rPr>
              <a:t>기능 버튼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BD283-EC7B-9A87-2FB7-1322CF1DE3DE}"/>
              </a:ext>
            </a:extLst>
          </p:cNvPr>
          <p:cNvSpPr/>
          <p:nvPr/>
        </p:nvSpPr>
        <p:spPr>
          <a:xfrm>
            <a:off x="10358438" y="2330011"/>
            <a:ext cx="700087" cy="470340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27DCEE-05B7-3955-121E-609ADDDD83A1}"/>
              </a:ext>
            </a:extLst>
          </p:cNvPr>
          <p:cNvSpPr/>
          <p:nvPr/>
        </p:nvSpPr>
        <p:spPr>
          <a:xfrm>
            <a:off x="6281820" y="3604501"/>
            <a:ext cx="3219368" cy="1320499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7305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64623-B855-5538-003C-2195A259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생산성을 위한 코드생성</a:t>
            </a:r>
            <a:r>
              <a:rPr kumimoji="1" lang="en-US" altLang="ko-KR" dirty="0"/>
              <a:t> </a:t>
            </a:r>
            <a:r>
              <a:rPr kumimoji="1" lang="ko-KR" altLang="en-US" dirty="0"/>
              <a:t>템플릿</a:t>
            </a:r>
            <a:r>
              <a:rPr kumimoji="1" lang="en-US" altLang="ko-KR" dirty="0"/>
              <a:t>+</a:t>
            </a:r>
            <a:r>
              <a:rPr kumimoji="1" lang="ko-KR" altLang="en-US" dirty="0" err="1"/>
              <a:t>토핑</a:t>
            </a:r>
            <a:endParaRPr kumimoji="1" lang="ko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F229D-F4F7-5BFE-4D5C-6A0BE503B1FD}"/>
              </a:ext>
            </a:extLst>
          </p:cNvPr>
          <p:cNvSpPr txBox="1"/>
          <p:nvPr/>
        </p:nvSpPr>
        <p:spPr>
          <a:xfrm>
            <a:off x="1576543" y="142219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u="sng" dirty="0"/>
              <a:t>Model</a:t>
            </a:r>
            <a:endParaRPr kumimoji="1" lang="ko-US" altLang="en-US" b="1" u="sng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86E50CD-1312-02D8-B98A-CAF4B82C4874}"/>
              </a:ext>
            </a:extLst>
          </p:cNvPr>
          <p:cNvSpPr/>
          <p:nvPr/>
        </p:nvSpPr>
        <p:spPr>
          <a:xfrm>
            <a:off x="4542211" y="5248215"/>
            <a:ext cx="3604591" cy="72996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spring-boot template</a:t>
            </a:r>
            <a:endParaRPr kumimoji="1" lang="ko-US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47BA7DE-E90C-5578-0636-3F49D62BA888}"/>
              </a:ext>
            </a:extLst>
          </p:cNvPr>
          <p:cNvSpPr/>
          <p:nvPr/>
        </p:nvSpPr>
        <p:spPr>
          <a:xfrm>
            <a:off x="4560507" y="4463385"/>
            <a:ext cx="3604591" cy="530511"/>
          </a:xfrm>
          <a:prstGeom prst="roundRect">
            <a:avLst/>
          </a:prstGeom>
          <a:solidFill>
            <a:srgbClr val="553C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 err="1"/>
              <a:t>Keycloak</a:t>
            </a:r>
            <a:r>
              <a:rPr kumimoji="1" lang="en-US" altLang="ko-US" dirty="0"/>
              <a:t> topping</a:t>
            </a:r>
            <a:endParaRPr kumimoji="1" lang="ko-US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01E6F9B-7A57-0B46-241D-BD2EA0F58A3D}"/>
              </a:ext>
            </a:extLst>
          </p:cNvPr>
          <p:cNvSpPr/>
          <p:nvPr/>
        </p:nvSpPr>
        <p:spPr>
          <a:xfrm>
            <a:off x="4542211" y="3692287"/>
            <a:ext cx="3604591" cy="530511"/>
          </a:xfrm>
          <a:prstGeom prst="roundRect">
            <a:avLst/>
          </a:prstGeom>
          <a:solidFill>
            <a:srgbClr val="553C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Multi-tenancy topping</a:t>
            </a:r>
            <a:endParaRPr kumimoji="1" lang="ko-US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1BCE865-D181-B5A9-00CB-9849952CF64F}"/>
              </a:ext>
            </a:extLst>
          </p:cNvPr>
          <p:cNvSpPr/>
          <p:nvPr/>
        </p:nvSpPr>
        <p:spPr>
          <a:xfrm>
            <a:off x="4542211" y="2895869"/>
            <a:ext cx="3604591" cy="53051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 err="1"/>
              <a:t>Wijmo</a:t>
            </a:r>
            <a:r>
              <a:rPr kumimoji="1" lang="en-US" altLang="ko-US" dirty="0"/>
              <a:t>-Admin-UI topping</a:t>
            </a:r>
            <a:endParaRPr kumimoji="1" lang="ko-US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3CD1E0-60CA-227D-2764-B7E13780B247}"/>
              </a:ext>
            </a:extLst>
          </p:cNvPr>
          <p:cNvSpPr txBox="1"/>
          <p:nvPr/>
        </p:nvSpPr>
        <p:spPr>
          <a:xfrm>
            <a:off x="9438142" y="1422194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u="sng" dirty="0"/>
              <a:t>Application Code</a:t>
            </a:r>
            <a:endParaRPr kumimoji="1" lang="ko-US" alt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E951E-C43F-55AE-B385-9189D3DD3738}"/>
              </a:ext>
            </a:extLst>
          </p:cNvPr>
          <p:cNvSpPr txBox="1"/>
          <p:nvPr/>
        </p:nvSpPr>
        <p:spPr>
          <a:xfrm>
            <a:off x="5423292" y="1428474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u="sng" dirty="0"/>
              <a:t>Template Stack</a:t>
            </a:r>
            <a:endParaRPr kumimoji="1" lang="ko-US" altLang="en-US" b="1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A39B5-143A-5514-1310-45237AD3624C}"/>
              </a:ext>
            </a:extLst>
          </p:cNvPr>
          <p:cNvSpPr txBox="1"/>
          <p:nvPr/>
        </p:nvSpPr>
        <p:spPr>
          <a:xfrm>
            <a:off x="9936676" y="55961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 err="1"/>
              <a:t>pom.xml</a:t>
            </a:r>
            <a:endParaRPr kumimoji="1" lang="ko-US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55C04-BA69-AE2B-FC93-2C512CEC3837}"/>
              </a:ext>
            </a:extLst>
          </p:cNvPr>
          <p:cNvSpPr txBox="1"/>
          <p:nvPr/>
        </p:nvSpPr>
        <p:spPr>
          <a:xfrm>
            <a:off x="9614613" y="503880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 err="1"/>
              <a:t>application.yml</a:t>
            </a:r>
            <a:endParaRPr kumimoji="1" lang="ko-US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F6B819-C191-2AF4-B4D1-90CD3E7AFEB8}"/>
              </a:ext>
            </a:extLst>
          </p:cNvPr>
          <p:cNvSpPr txBox="1"/>
          <p:nvPr/>
        </p:nvSpPr>
        <p:spPr>
          <a:xfrm>
            <a:off x="9725257" y="3692287"/>
            <a:ext cx="1641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Java code</a:t>
            </a:r>
          </a:p>
          <a:p>
            <a:endParaRPr kumimoji="1" lang="en-US" altLang="ko-US" dirty="0"/>
          </a:p>
          <a:p>
            <a:r>
              <a:rPr kumimoji="1" lang="en-US" altLang="ko-US" dirty="0"/>
              <a:t>@annotations</a:t>
            </a:r>
            <a:endParaRPr kumimoji="1" lang="ko-US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BB30F-D0B2-9AE8-1146-8680415075DA}"/>
              </a:ext>
            </a:extLst>
          </p:cNvPr>
          <p:cNvSpPr txBox="1"/>
          <p:nvPr/>
        </p:nvSpPr>
        <p:spPr>
          <a:xfrm>
            <a:off x="9606703" y="2926694"/>
            <a:ext cx="21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 err="1"/>
              <a:t>Vuejs</a:t>
            </a:r>
            <a:r>
              <a:rPr kumimoji="1" lang="en-US" altLang="ko-US" dirty="0"/>
              <a:t> components</a:t>
            </a:r>
            <a:endParaRPr kumimoji="1" lang="ko-US" altLang="en-US" dirty="0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E06FC307-609A-BBC0-685F-FA813974889F}"/>
              </a:ext>
            </a:extLst>
          </p:cNvPr>
          <p:cNvSpPr/>
          <p:nvPr/>
        </p:nvSpPr>
        <p:spPr>
          <a:xfrm rot="5400000">
            <a:off x="3349026" y="3963939"/>
            <a:ext cx="1404464" cy="301473"/>
          </a:xfrm>
          <a:prstGeom prst="triangle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66C00A38-32AE-A39C-3634-1BFF7DF95F3C}"/>
              </a:ext>
            </a:extLst>
          </p:cNvPr>
          <p:cNvSpPr/>
          <p:nvPr/>
        </p:nvSpPr>
        <p:spPr>
          <a:xfrm rot="5400000">
            <a:off x="8155265" y="3921554"/>
            <a:ext cx="1404464" cy="301473"/>
          </a:xfrm>
          <a:prstGeom prst="triangle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6A6C712A-4C5A-A64D-8F2E-50FE54C789EC}"/>
              </a:ext>
            </a:extLst>
          </p:cNvPr>
          <p:cNvSpPr/>
          <p:nvPr/>
        </p:nvSpPr>
        <p:spPr>
          <a:xfrm>
            <a:off x="4560507" y="2188152"/>
            <a:ext cx="3604591" cy="53051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Apex chart topping</a:t>
            </a:r>
            <a:endParaRPr kumimoji="1" lang="ko-US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F0E5A3-1D44-FFA0-64B3-EA011AFB6FFB}"/>
              </a:ext>
            </a:extLst>
          </p:cNvPr>
          <p:cNvSpPr txBox="1"/>
          <p:nvPr/>
        </p:nvSpPr>
        <p:spPr>
          <a:xfrm>
            <a:off x="9649749" y="2324628"/>
            <a:ext cx="209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chart components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933A2E-15A0-96DF-4E05-FFEF715F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7" y="2057690"/>
            <a:ext cx="3604591" cy="39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E23D-806E-14A6-EE94-7221C9A0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Base Template: Spring Boot Template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37F5DB-6BFF-57BC-7964-A06A72B3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7" y="1760398"/>
            <a:ext cx="5933769" cy="4322440"/>
          </a:xfrm>
          <a:prstGeom prst="rect">
            <a:avLst/>
          </a:prstGeom>
        </p:spPr>
      </p:pic>
      <p:sp>
        <p:nvSpPr>
          <p:cNvPr id="5" name="육각형[H] 4">
            <a:extLst>
              <a:ext uri="{FF2B5EF4-FFF2-40B4-BE49-F238E27FC236}">
                <a16:creationId xmlns:a16="http://schemas.microsoft.com/office/drawing/2014/main" id="{2DC19896-F36C-792E-322C-0E3B01768052}"/>
              </a:ext>
            </a:extLst>
          </p:cNvPr>
          <p:cNvSpPr/>
          <p:nvPr/>
        </p:nvSpPr>
        <p:spPr>
          <a:xfrm>
            <a:off x="7169426" y="1948070"/>
            <a:ext cx="1842052" cy="1736034"/>
          </a:xfrm>
          <a:prstGeom prst="hexagon">
            <a:avLst/>
          </a:prstGeom>
          <a:solidFill>
            <a:srgbClr val="675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US" altLang="en-US" sz="1200" dirty="0"/>
              <a:t>기준정보</a:t>
            </a:r>
          </a:p>
        </p:txBody>
      </p:sp>
      <p:sp>
        <p:nvSpPr>
          <p:cNvPr id="6" name="육각형[H] 5">
            <a:extLst>
              <a:ext uri="{FF2B5EF4-FFF2-40B4-BE49-F238E27FC236}">
                <a16:creationId xmlns:a16="http://schemas.microsoft.com/office/drawing/2014/main" id="{4B2D33AC-020E-CAF1-61A6-8628F06C6786}"/>
              </a:ext>
            </a:extLst>
          </p:cNvPr>
          <p:cNvSpPr/>
          <p:nvPr/>
        </p:nvSpPr>
        <p:spPr>
          <a:xfrm>
            <a:off x="7623313" y="2617313"/>
            <a:ext cx="934278" cy="824948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US" altLang="en-US" sz="1200" dirty="0"/>
              <a:t>도메인클래스</a:t>
            </a: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A4F2E3B3-7533-4E93-6124-E4CA8639EF59}"/>
              </a:ext>
            </a:extLst>
          </p:cNvPr>
          <p:cNvSpPr/>
          <p:nvPr/>
        </p:nvSpPr>
        <p:spPr>
          <a:xfrm>
            <a:off x="9465365" y="1948070"/>
            <a:ext cx="1842052" cy="1736034"/>
          </a:xfrm>
          <a:prstGeom prst="hexagon">
            <a:avLst/>
          </a:prstGeom>
          <a:solidFill>
            <a:srgbClr val="675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200" dirty="0"/>
              <a:t>영업</a:t>
            </a:r>
            <a:endParaRPr kumimoji="1" lang="ko-US" altLang="en-US" sz="1200" dirty="0"/>
          </a:p>
        </p:txBody>
      </p:sp>
      <p:sp>
        <p:nvSpPr>
          <p:cNvPr id="8" name="육각형[H] 7">
            <a:extLst>
              <a:ext uri="{FF2B5EF4-FFF2-40B4-BE49-F238E27FC236}">
                <a16:creationId xmlns:a16="http://schemas.microsoft.com/office/drawing/2014/main" id="{B09F0CF3-42F0-3189-0E3B-40018AFD92CF}"/>
              </a:ext>
            </a:extLst>
          </p:cNvPr>
          <p:cNvSpPr/>
          <p:nvPr/>
        </p:nvSpPr>
        <p:spPr>
          <a:xfrm>
            <a:off x="9919252" y="2602953"/>
            <a:ext cx="934278" cy="824948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US" altLang="en-US" sz="1200" dirty="0"/>
              <a:t>도메인클래스</a:t>
            </a:r>
          </a:p>
        </p:txBody>
      </p:sp>
      <p:sp>
        <p:nvSpPr>
          <p:cNvPr id="9" name="육각형[H] 8">
            <a:extLst>
              <a:ext uri="{FF2B5EF4-FFF2-40B4-BE49-F238E27FC236}">
                <a16:creationId xmlns:a16="http://schemas.microsoft.com/office/drawing/2014/main" id="{65D79889-06DF-CEDD-D721-C444AAA4D5DC}"/>
              </a:ext>
            </a:extLst>
          </p:cNvPr>
          <p:cNvSpPr/>
          <p:nvPr/>
        </p:nvSpPr>
        <p:spPr>
          <a:xfrm>
            <a:off x="7156174" y="4710897"/>
            <a:ext cx="1842052" cy="1736034"/>
          </a:xfrm>
          <a:prstGeom prst="hexagon">
            <a:avLst/>
          </a:prstGeom>
          <a:solidFill>
            <a:srgbClr val="675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200" dirty="0" err="1"/>
              <a:t>레포트</a:t>
            </a:r>
            <a:endParaRPr kumimoji="1" lang="ko-US" altLang="en-US" sz="1200" dirty="0"/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B8DBA5C7-2895-1BD5-1CDE-A55A1DFCD083}"/>
              </a:ext>
            </a:extLst>
          </p:cNvPr>
          <p:cNvSpPr/>
          <p:nvPr/>
        </p:nvSpPr>
        <p:spPr>
          <a:xfrm>
            <a:off x="7623313" y="5365223"/>
            <a:ext cx="934278" cy="824948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US" sz="1200" dirty="0"/>
              <a:t>Read Model</a:t>
            </a:r>
            <a:endParaRPr kumimoji="1" lang="ko-US" altLang="en-US" sz="1200" dirty="0"/>
          </a:p>
        </p:txBody>
      </p:sp>
      <p:sp>
        <p:nvSpPr>
          <p:cNvPr id="11" name="육각형[H] 10">
            <a:extLst>
              <a:ext uri="{FF2B5EF4-FFF2-40B4-BE49-F238E27FC236}">
                <a16:creationId xmlns:a16="http://schemas.microsoft.com/office/drawing/2014/main" id="{11309641-5787-83EF-B0A5-85B49734772E}"/>
              </a:ext>
            </a:extLst>
          </p:cNvPr>
          <p:cNvSpPr/>
          <p:nvPr/>
        </p:nvSpPr>
        <p:spPr>
          <a:xfrm>
            <a:off x="9465365" y="4618131"/>
            <a:ext cx="1842052" cy="1736034"/>
          </a:xfrm>
          <a:prstGeom prst="hexagon">
            <a:avLst/>
          </a:prstGeom>
          <a:solidFill>
            <a:srgbClr val="675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US" altLang="en-US" sz="1200" dirty="0"/>
              <a:t>재고</a:t>
            </a:r>
          </a:p>
        </p:txBody>
      </p:sp>
      <p:sp>
        <p:nvSpPr>
          <p:cNvPr id="12" name="육각형[H] 11">
            <a:extLst>
              <a:ext uri="{FF2B5EF4-FFF2-40B4-BE49-F238E27FC236}">
                <a16:creationId xmlns:a16="http://schemas.microsoft.com/office/drawing/2014/main" id="{36DAEC25-C14F-7098-0443-E88D8A4532AA}"/>
              </a:ext>
            </a:extLst>
          </p:cNvPr>
          <p:cNvSpPr/>
          <p:nvPr/>
        </p:nvSpPr>
        <p:spPr>
          <a:xfrm>
            <a:off x="9932504" y="5221154"/>
            <a:ext cx="934278" cy="824948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US" altLang="en-US" sz="1200" dirty="0"/>
              <a:t>도메인클래스</a:t>
            </a:r>
          </a:p>
        </p:txBody>
      </p:sp>
      <p:sp>
        <p:nvSpPr>
          <p:cNvPr id="15" name="원통[C] 14">
            <a:extLst>
              <a:ext uri="{FF2B5EF4-FFF2-40B4-BE49-F238E27FC236}">
                <a16:creationId xmlns:a16="http://schemas.microsoft.com/office/drawing/2014/main" id="{C66538D6-28C4-8992-774C-4C4E651A32CE}"/>
              </a:ext>
            </a:extLst>
          </p:cNvPr>
          <p:cNvSpPr/>
          <p:nvPr/>
        </p:nvSpPr>
        <p:spPr>
          <a:xfrm rot="16200000">
            <a:off x="8977008" y="1264725"/>
            <a:ext cx="503583" cy="562286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D5CD36-288F-1A57-F635-EAE1A3199F96}"/>
              </a:ext>
            </a:extLst>
          </p:cNvPr>
          <p:cNvSpPr txBox="1"/>
          <p:nvPr/>
        </p:nvSpPr>
        <p:spPr>
          <a:xfrm>
            <a:off x="8588202" y="38914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dirty="0">
                <a:solidFill>
                  <a:schemeClr val="bg2"/>
                </a:solidFill>
              </a:rPr>
              <a:t>카프카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582AE-521E-7F55-C89D-B02DF0F2BACD}"/>
              </a:ext>
            </a:extLst>
          </p:cNvPr>
          <p:cNvSpPr txBox="1"/>
          <p:nvPr/>
        </p:nvSpPr>
        <p:spPr>
          <a:xfrm>
            <a:off x="6613501" y="1281555"/>
            <a:ext cx="2608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Clean Architecture</a:t>
            </a:r>
          </a:p>
          <a:p>
            <a:r>
              <a:rPr kumimoji="1" lang="en-US" altLang="ko-US" dirty="0"/>
              <a:t> (aka. Hexagonal Arch.)</a:t>
            </a:r>
            <a:endParaRPr kumimoji="1" lang="ko-US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6F162F-94C1-05A6-8652-AEA23E935BEE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 flipH="1">
            <a:off x="9011478" y="2816087"/>
            <a:ext cx="453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3611948-2044-7891-361D-977A3672C057}"/>
              </a:ext>
            </a:extLst>
          </p:cNvPr>
          <p:cNvCxnSpPr>
            <a:cxnSpLocks/>
          </p:cNvCxnSpPr>
          <p:nvPr/>
        </p:nvCxnSpPr>
        <p:spPr>
          <a:xfrm>
            <a:off x="10151165" y="3684104"/>
            <a:ext cx="0" cy="19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C7D6E5-46C3-E6F0-E9FC-83386FAE7E79}"/>
              </a:ext>
            </a:extLst>
          </p:cNvPr>
          <p:cNvCxnSpPr>
            <a:cxnSpLocks/>
          </p:cNvCxnSpPr>
          <p:nvPr/>
        </p:nvCxnSpPr>
        <p:spPr>
          <a:xfrm>
            <a:off x="10303565" y="4340088"/>
            <a:ext cx="0" cy="2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51B1816-4B7F-61D9-1233-AB84B56511AA}"/>
              </a:ext>
            </a:extLst>
          </p:cNvPr>
          <p:cNvCxnSpPr>
            <a:cxnSpLocks/>
          </p:cNvCxnSpPr>
          <p:nvPr/>
        </p:nvCxnSpPr>
        <p:spPr>
          <a:xfrm>
            <a:off x="7977805" y="4346714"/>
            <a:ext cx="0" cy="2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58CAFD-6FA9-C5A5-DFAD-9831C2F83AEA}"/>
              </a:ext>
            </a:extLst>
          </p:cNvPr>
          <p:cNvSpPr txBox="1"/>
          <p:nvPr/>
        </p:nvSpPr>
        <p:spPr>
          <a:xfrm>
            <a:off x="6670886" y="5889332"/>
            <a:ext cx="76790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CQRS</a:t>
            </a:r>
            <a:endParaRPr kumimoji="1" lang="ko-US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1CBF5-459A-8738-D782-E0A0F212A060}"/>
              </a:ext>
            </a:extLst>
          </p:cNvPr>
          <p:cNvSpPr txBox="1"/>
          <p:nvPr/>
        </p:nvSpPr>
        <p:spPr>
          <a:xfrm>
            <a:off x="8795879" y="4377144"/>
            <a:ext cx="68961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Saga</a:t>
            </a:r>
            <a:endParaRPr kumimoji="1" lang="ko-US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54AB3D-F9CB-4182-6B58-A2D3EF74C232}"/>
              </a:ext>
            </a:extLst>
          </p:cNvPr>
          <p:cNvSpPr txBox="1"/>
          <p:nvPr/>
        </p:nvSpPr>
        <p:spPr>
          <a:xfrm>
            <a:off x="11021286" y="2133709"/>
            <a:ext cx="108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Test Gen</a:t>
            </a:r>
            <a:endParaRPr kumimoji="1" lang="ko-US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418D67-BFC8-7A9B-30BD-701537C0610C}"/>
              </a:ext>
            </a:extLst>
          </p:cNvPr>
          <p:cNvCxnSpPr/>
          <p:nvPr/>
        </p:nvCxnSpPr>
        <p:spPr>
          <a:xfrm flipH="1">
            <a:off x="10853530" y="2503041"/>
            <a:ext cx="500270" cy="261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9284B5-957B-EBD4-22E0-71F5A4B962E9}"/>
              </a:ext>
            </a:extLst>
          </p:cNvPr>
          <p:cNvSpPr txBox="1"/>
          <p:nvPr/>
        </p:nvSpPr>
        <p:spPr>
          <a:xfrm>
            <a:off x="9228799" y="1287623"/>
            <a:ext cx="1053494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sz="1200" dirty="0"/>
              <a:t>Dependency</a:t>
            </a:r>
          </a:p>
          <a:p>
            <a:r>
              <a:rPr kumimoji="1" lang="en-US" altLang="ko-US" sz="1200" dirty="0"/>
              <a:t>Inversion</a:t>
            </a:r>
          </a:p>
          <a:p>
            <a:r>
              <a:rPr kumimoji="1" lang="en-US" altLang="ko-US" sz="1200" dirty="0"/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40992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E23D-806E-14A6-EE94-7221C9A0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Topping: </a:t>
            </a:r>
            <a:r>
              <a:rPr kumimoji="1" lang="en-US" altLang="ko-US" dirty="0" err="1"/>
              <a:t>Keyclock</a:t>
            </a:r>
            <a:r>
              <a:rPr kumimoji="1" lang="en-US" altLang="ko-US" dirty="0"/>
              <a:t> Security Template</a:t>
            </a:r>
            <a:endParaRPr kumimoji="1" lang="ko-US" altLang="en-US" dirty="0"/>
          </a:p>
        </p:txBody>
      </p:sp>
      <p:pic>
        <p:nvPicPr>
          <p:cNvPr id="1026" name="Picture 2" descr="Spring Cloud Gateway OAuth2 with Keycloak - Piotr's TechBlog">
            <a:extLst>
              <a:ext uri="{FF2B5EF4-FFF2-40B4-BE49-F238E27FC236}">
                <a16:creationId xmlns:a16="http://schemas.microsoft.com/office/drawing/2014/main" id="{6D38E9FE-719B-5AAA-13EB-54797D52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62" y="1366210"/>
            <a:ext cx="6960812" cy="32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9421D-6EA0-2314-FDE3-5EE6FA830540}"/>
              </a:ext>
            </a:extLst>
          </p:cNvPr>
          <p:cNvSpPr txBox="1"/>
          <p:nvPr/>
        </p:nvSpPr>
        <p:spPr>
          <a:xfrm>
            <a:off x="8476396" y="1366210"/>
            <a:ext cx="339755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전체 마이크로 서비스에 대한 인증된 유저만 접근 가능하도록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Keycloak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역할</a:t>
            </a:r>
            <a:r>
              <a:rPr kumimoji="1" lang="en-US" altLang="ko-KR" dirty="0"/>
              <a:t>:</a:t>
            </a:r>
            <a:r>
              <a:rPr kumimoji="1" lang="ko-KR" altLang="en-US" dirty="0"/>
              <a:t>사용자</a:t>
            </a:r>
            <a:r>
              <a:rPr kumimoji="1" lang="en-US" altLang="ko-KR" dirty="0"/>
              <a:t>/</a:t>
            </a:r>
            <a:r>
              <a:rPr kumimoji="1" lang="ko-KR" altLang="en-US" dirty="0"/>
              <a:t>조직</a:t>
            </a:r>
            <a:r>
              <a:rPr kumimoji="1" lang="en-US" altLang="ko-KR" dirty="0"/>
              <a:t>/</a:t>
            </a:r>
            <a:r>
              <a:rPr kumimoji="1" lang="ko-KR" altLang="en-US" dirty="0"/>
              <a:t>역할</a:t>
            </a:r>
            <a:r>
              <a:rPr kumimoji="1" lang="en-US" altLang="ko-KR" dirty="0"/>
              <a:t>/</a:t>
            </a:r>
            <a:r>
              <a:rPr kumimoji="1" lang="ko-KR" altLang="en-US" dirty="0"/>
              <a:t>권한 관리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로그인 창</a:t>
            </a:r>
            <a:r>
              <a:rPr kumimoji="1" lang="en-US" altLang="ko-KR" dirty="0"/>
              <a:t>/</a:t>
            </a:r>
            <a:r>
              <a:rPr kumimoji="1" lang="ko-KR" altLang="en-US" dirty="0"/>
              <a:t>토큰발행 </a:t>
            </a:r>
            <a:endParaRPr kumimoji="1" lang="en-US" altLang="ko-US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/>
              <a:t>Spring Cloud Gateway </a:t>
            </a:r>
            <a:r>
              <a:rPr kumimoji="1" lang="ko-KR" altLang="en-US" dirty="0"/>
              <a:t>의 역할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각 마이크로 서비스에 대한 접근 차단</a:t>
            </a:r>
            <a:r>
              <a:rPr kumimoji="1" lang="en-US" altLang="ko-KR" dirty="0"/>
              <a:t>/</a:t>
            </a:r>
            <a:r>
              <a:rPr kumimoji="1" lang="ko-KR" altLang="en-US" dirty="0"/>
              <a:t>허용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토큰 검증</a:t>
            </a:r>
            <a:r>
              <a:rPr kumimoji="1" lang="en-US" altLang="ko-KR" dirty="0"/>
              <a:t>/</a:t>
            </a:r>
            <a:r>
              <a:rPr kumimoji="1" lang="ko-KR" altLang="en-US" dirty="0"/>
              <a:t>릴레이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토핑의</a:t>
            </a:r>
            <a:r>
              <a:rPr kumimoji="1" lang="ko-KR" altLang="en-US" dirty="0"/>
              <a:t> 역할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Keycloak</a:t>
            </a:r>
            <a:r>
              <a:rPr kumimoji="1" lang="en-US" altLang="ko-KR" dirty="0"/>
              <a:t>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Spring Gateway </a:t>
            </a:r>
            <a:r>
              <a:rPr kumimoji="1" lang="ko-KR" altLang="en-US" dirty="0"/>
              <a:t>자동설정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모델링시 설정된 </a:t>
            </a:r>
            <a:r>
              <a:rPr kumimoji="1" lang="en-US" altLang="ko-KR" dirty="0"/>
              <a:t>Actor </a:t>
            </a:r>
            <a:r>
              <a:rPr kumimoji="1" lang="ko-KR" altLang="en-US" dirty="0"/>
              <a:t>명에 따른 </a:t>
            </a:r>
            <a:r>
              <a:rPr kumimoji="1" lang="ko-KR" altLang="en-US" dirty="0" err="1"/>
              <a:t>프론트엔드와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보안처리 코드 생성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US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DA8BF-482F-CBFE-BC6E-8F627AB7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805" y="4364123"/>
            <a:ext cx="5933769" cy="4322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E234D-E940-86C2-0E29-8F3A8EF48701}"/>
              </a:ext>
            </a:extLst>
          </p:cNvPr>
          <p:cNvSpPr txBox="1"/>
          <p:nvPr/>
        </p:nvSpPr>
        <p:spPr>
          <a:xfrm>
            <a:off x="1176023" y="3979514"/>
            <a:ext cx="554960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sz="1200" dirty="0"/>
              <a:t>Roles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89A286A-07D7-0227-1E75-6E3CF6ACBE02}"/>
              </a:ext>
            </a:extLst>
          </p:cNvPr>
          <p:cNvCxnSpPr>
            <a:cxnSpLocks/>
          </p:cNvCxnSpPr>
          <p:nvPr/>
        </p:nvCxnSpPr>
        <p:spPr>
          <a:xfrm>
            <a:off x="1603513" y="4256513"/>
            <a:ext cx="728870" cy="607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9CD5ED-11D4-54E0-C89B-694D788EC276}"/>
              </a:ext>
            </a:extLst>
          </p:cNvPr>
          <p:cNvCxnSpPr>
            <a:cxnSpLocks/>
          </p:cNvCxnSpPr>
          <p:nvPr/>
        </p:nvCxnSpPr>
        <p:spPr>
          <a:xfrm>
            <a:off x="1730983" y="4256513"/>
            <a:ext cx="4365017" cy="607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210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E23D-806E-14A6-EE94-7221C9A0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Topping: Multi-tenant Template</a:t>
            </a:r>
            <a:endParaRPr kumimoji="1" lang="ko-US" altLang="en-US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422A87ED-F275-2C41-3A26-1F5BD3EEAD7E}"/>
              </a:ext>
            </a:extLst>
          </p:cNvPr>
          <p:cNvGrpSpPr/>
          <p:nvPr/>
        </p:nvGrpSpPr>
        <p:grpSpPr>
          <a:xfrm>
            <a:off x="551544" y="1431235"/>
            <a:ext cx="8181639" cy="5267739"/>
            <a:chOff x="457200" y="526702"/>
            <a:chExt cx="8329613" cy="61788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ECFAB5-6ABA-71C6-8697-EE2001E7F4E4}"/>
                </a:ext>
              </a:extLst>
            </p:cNvPr>
            <p:cNvSpPr txBox="1"/>
            <p:nvPr/>
          </p:nvSpPr>
          <p:spPr>
            <a:xfrm>
              <a:off x="3606800" y="526702"/>
              <a:ext cx="2478761" cy="48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dirty="0">
                  <a:latin typeface="Arial"/>
                  <a:cs typeface="Arial"/>
                </a:rPr>
                <a:t>Rigid, shared table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BB0BC5-C721-4975-AA8D-A2B29FB98BFE}"/>
                </a:ext>
              </a:extLst>
            </p:cNvPr>
            <p:cNvSpPr txBox="1"/>
            <p:nvPr/>
          </p:nvSpPr>
          <p:spPr>
            <a:xfrm>
              <a:off x="6807200" y="526702"/>
              <a:ext cx="1905002" cy="79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dirty="0">
                  <a:latin typeface="Arial"/>
                  <a:cs typeface="Arial"/>
                </a:rPr>
                <a:t>Extension tables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DD09D8-301E-BBE4-42AB-C7AE8532E028}"/>
                </a:ext>
              </a:extLst>
            </p:cNvPr>
            <p:cNvSpPr txBox="1"/>
            <p:nvPr/>
          </p:nvSpPr>
          <p:spPr>
            <a:xfrm>
              <a:off x="457200" y="3419706"/>
              <a:ext cx="2197672" cy="79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 err="1">
                  <a:latin typeface="Arial"/>
                  <a:cs typeface="Arial"/>
                </a:rPr>
                <a:t>Datatype</a:t>
              </a:r>
              <a:r>
                <a:rPr lang="en-US" sz="1108" dirty="0">
                  <a:latin typeface="Arial"/>
                  <a:cs typeface="Arial"/>
                </a:rPr>
                <a:t>-specific pivot tables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248E2F-44C9-F713-E960-26F4C2DEE349}"/>
                </a:ext>
              </a:extLst>
            </p:cNvPr>
            <p:cNvSpPr txBox="1"/>
            <p:nvPr/>
          </p:nvSpPr>
          <p:spPr>
            <a:xfrm>
              <a:off x="457200" y="526702"/>
              <a:ext cx="2117723" cy="48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dirty="0">
                  <a:latin typeface="Arial"/>
                  <a:cs typeface="Arial"/>
                </a:rPr>
                <a:t>Private tables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85DBC2-C616-71BF-ADF0-A2FCA1F4C9D6}"/>
                </a:ext>
              </a:extLst>
            </p:cNvPr>
            <p:cNvSpPr txBox="1"/>
            <p:nvPr/>
          </p:nvSpPr>
          <p:spPr>
            <a:xfrm>
              <a:off x="6881811" y="3419706"/>
              <a:ext cx="1905002" cy="1106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latin typeface="Arial"/>
                  <a:cs typeface="Arial"/>
                </a:rPr>
                <a:t>Universal table with XML document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77FA77-6734-D5C5-62AD-7000712FE3ED}"/>
                </a:ext>
              </a:extLst>
            </p:cNvPr>
            <p:cNvSpPr txBox="1"/>
            <p:nvPr/>
          </p:nvSpPr>
          <p:spPr>
            <a:xfrm>
              <a:off x="3548270" y="3419706"/>
              <a:ext cx="2120899" cy="48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latin typeface="Arial"/>
                  <a:cs typeface="Arial"/>
                </a:rPr>
                <a:t>Universal table</a:t>
              </a:r>
            </a:p>
          </p:txBody>
        </p:sp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6D7A8200-4D4A-A9B1-2F6E-AC8BB69056D1}"/>
                </a:ext>
              </a:extLst>
            </p:cNvPr>
            <p:cNvGrpSpPr/>
            <p:nvPr/>
          </p:nvGrpSpPr>
          <p:grpSpPr>
            <a:xfrm>
              <a:off x="711200" y="992388"/>
              <a:ext cx="1607501" cy="1807865"/>
              <a:chOff x="711200" y="1625600"/>
              <a:chExt cx="3336925" cy="3752850"/>
            </a:xfrm>
          </p:grpSpPr>
          <p:pic>
            <p:nvPicPr>
              <p:cNvPr id="24" name="Picture 5">
                <a:extLst>
                  <a:ext uri="{FF2B5EF4-FFF2-40B4-BE49-F238E27FC236}">
                    <a16:creationId xmlns:a16="http://schemas.microsoft.com/office/drawing/2014/main" id="{72257D5B-F00D-F122-8302-A4E89777F6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117600" y="2743200"/>
                <a:ext cx="2422525" cy="1314450"/>
              </a:xfrm>
              <a:prstGeom prst="rect">
                <a:avLst/>
              </a:prstGeom>
              <a:noFill/>
            </p:spPr>
          </p:pic>
          <p:pic>
            <p:nvPicPr>
              <p:cNvPr id="25" name="Picture 6">
                <a:extLst>
                  <a:ext uri="{FF2B5EF4-FFF2-40B4-BE49-F238E27FC236}">
                    <a16:creationId xmlns:a16="http://schemas.microsoft.com/office/drawing/2014/main" id="{46AE9C1B-634A-203E-7A7A-662EB724B4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25600" y="4064000"/>
                <a:ext cx="2422525" cy="1314450"/>
              </a:xfrm>
              <a:prstGeom prst="rect">
                <a:avLst/>
              </a:prstGeom>
              <a:noFill/>
            </p:spPr>
          </p:pic>
          <p:pic>
            <p:nvPicPr>
              <p:cNvPr id="26" name="Picture 7">
                <a:extLst>
                  <a:ext uri="{FF2B5EF4-FFF2-40B4-BE49-F238E27FC236}">
                    <a16:creationId xmlns:a16="http://schemas.microsoft.com/office/drawing/2014/main" id="{7EECFF8D-D9C7-5363-54D5-BCB7E49D42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11200" y="1625600"/>
                <a:ext cx="2411413" cy="1084263"/>
              </a:xfrm>
              <a:prstGeom prst="rect">
                <a:avLst/>
              </a:prstGeom>
              <a:noFill/>
            </p:spPr>
          </p:pic>
        </p:grpSp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E0862172-AA5B-794E-CD7D-417EA30B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51300" y="992388"/>
              <a:ext cx="1016000" cy="1225977"/>
            </a:xfrm>
            <a:prstGeom prst="rect">
              <a:avLst/>
            </a:prstGeom>
            <a:noFill/>
          </p:spPr>
        </p:pic>
        <p:grpSp>
          <p:nvGrpSpPr>
            <p:cNvPr id="13" name="Group 41">
              <a:extLst>
                <a:ext uri="{FF2B5EF4-FFF2-40B4-BE49-F238E27FC236}">
                  <a16:creationId xmlns:a16="http://schemas.microsoft.com/office/drawing/2014/main" id="{A62414BC-728C-DB05-1675-2A729D64362A}"/>
                </a:ext>
              </a:extLst>
            </p:cNvPr>
            <p:cNvGrpSpPr/>
            <p:nvPr/>
          </p:nvGrpSpPr>
          <p:grpSpPr>
            <a:xfrm>
              <a:off x="6553200" y="980509"/>
              <a:ext cx="2233613" cy="1991291"/>
              <a:chOff x="508000" y="2235200"/>
              <a:chExt cx="4170363" cy="3717925"/>
            </a:xfrm>
          </p:grpSpPr>
          <p:pic>
            <p:nvPicPr>
              <p:cNvPr id="20" name="Picture 5">
                <a:extLst>
                  <a:ext uri="{FF2B5EF4-FFF2-40B4-BE49-F238E27FC236}">
                    <a16:creationId xmlns:a16="http://schemas.microsoft.com/office/drawing/2014/main" id="{98D34E6B-EC59-D732-3B28-85F0D84787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08000" y="2741613"/>
                <a:ext cx="1866900" cy="2252662"/>
              </a:xfrm>
              <a:prstGeom prst="rect">
                <a:avLst/>
              </a:prstGeom>
              <a:noFill/>
            </p:spPr>
          </p:pic>
          <p:pic>
            <p:nvPicPr>
              <p:cNvPr id="21" name="Picture 6">
                <a:extLst>
                  <a:ext uri="{FF2B5EF4-FFF2-40B4-BE49-F238E27FC236}">
                    <a16:creationId xmlns:a16="http://schemas.microsoft.com/office/drawing/2014/main" id="{61B004D6-9D27-05BD-E83B-ECEA4F0A81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836863" y="2235200"/>
                <a:ext cx="1455737" cy="1016000"/>
              </a:xfrm>
              <a:prstGeom prst="rect">
                <a:avLst/>
              </a:prstGeom>
              <a:noFill/>
            </p:spPr>
          </p:pic>
          <p:pic>
            <p:nvPicPr>
              <p:cNvPr id="22" name="Picture 7">
                <a:extLst>
                  <a:ext uri="{FF2B5EF4-FFF2-40B4-BE49-F238E27FC236}">
                    <a16:creationId xmlns:a16="http://schemas.microsoft.com/office/drawing/2014/main" id="{0980AE96-A958-05A8-92F2-3F7DBD00E8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48025" y="3352800"/>
                <a:ext cx="1430338" cy="1206500"/>
              </a:xfrm>
              <a:prstGeom prst="rect">
                <a:avLst/>
              </a:prstGeom>
              <a:noFill/>
            </p:spPr>
          </p:pic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EB15AB3D-6803-444E-68B0-9BC1B787E5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741613" y="4672013"/>
                <a:ext cx="1503362" cy="1281112"/>
              </a:xfrm>
              <a:prstGeom prst="rect">
                <a:avLst/>
              </a:prstGeom>
              <a:noFill/>
            </p:spPr>
          </p:pic>
        </p:grpSp>
        <p:grpSp>
          <p:nvGrpSpPr>
            <p:cNvPr id="14" name="Group 46">
              <a:extLst>
                <a:ext uri="{FF2B5EF4-FFF2-40B4-BE49-F238E27FC236}">
                  <a16:creationId xmlns:a16="http://schemas.microsoft.com/office/drawing/2014/main" id="{8028425C-5F40-173F-46EB-ADBDD8FA1641}"/>
                </a:ext>
              </a:extLst>
            </p:cNvPr>
            <p:cNvGrpSpPr/>
            <p:nvPr/>
          </p:nvGrpSpPr>
          <p:grpSpPr>
            <a:xfrm>
              <a:off x="711200" y="4256105"/>
              <a:ext cx="2282825" cy="2449495"/>
              <a:chOff x="612775" y="1830388"/>
              <a:chExt cx="4587875" cy="4922837"/>
            </a:xfrm>
          </p:grpSpPr>
          <p:pic>
            <p:nvPicPr>
              <p:cNvPr id="17" name="Picture 5">
                <a:extLst>
                  <a:ext uri="{FF2B5EF4-FFF2-40B4-BE49-F238E27FC236}">
                    <a16:creationId xmlns:a16="http://schemas.microsoft.com/office/drawing/2014/main" id="{7C2BCD1F-AE51-8F07-76D5-B4DD6EFC33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524000" y="4572000"/>
                <a:ext cx="2779713" cy="981075"/>
              </a:xfrm>
              <a:prstGeom prst="rect">
                <a:avLst/>
              </a:prstGeom>
              <a:noFill/>
            </p:spPr>
          </p:pic>
          <p:pic>
            <p:nvPicPr>
              <p:cNvPr id="18" name="Picture 6">
                <a:extLst>
                  <a:ext uri="{FF2B5EF4-FFF2-40B4-BE49-F238E27FC236}">
                    <a16:creationId xmlns:a16="http://schemas.microsoft.com/office/drawing/2014/main" id="{BE0D173E-1FF3-189A-BFAC-599590752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612775" y="1830388"/>
                <a:ext cx="2782888" cy="2728912"/>
              </a:xfrm>
              <a:prstGeom prst="rect">
                <a:avLst/>
              </a:prstGeom>
              <a:noFill/>
            </p:spPr>
          </p:pic>
          <p:pic>
            <p:nvPicPr>
              <p:cNvPr id="19" name="Picture 7">
                <a:extLst>
                  <a:ext uri="{FF2B5EF4-FFF2-40B4-BE49-F238E27FC236}">
                    <a16:creationId xmlns:a16="http://schemas.microsoft.com/office/drawing/2014/main" id="{5226293E-4BAA-765A-7579-0E8AC7281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38400" y="5588000"/>
                <a:ext cx="2762250" cy="1165225"/>
              </a:xfrm>
              <a:prstGeom prst="rect">
                <a:avLst/>
              </a:prstGeom>
              <a:noFill/>
            </p:spPr>
          </p:pic>
        </p:grpSp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39CDB278-70B9-67B7-27D8-0FF7B233B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606800" y="4256105"/>
              <a:ext cx="1734929" cy="1219479"/>
            </a:xfrm>
            <a:prstGeom prst="rect">
              <a:avLst/>
            </a:prstGeom>
            <a:noFill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5EA13577-8DC9-9071-BFB2-978AB5DF4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981084" y="4521563"/>
              <a:ext cx="1638871" cy="1604247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0D10D02-7F8F-E494-D2A1-4C9AA7E1C38F}"/>
              </a:ext>
            </a:extLst>
          </p:cNvPr>
          <p:cNvSpPr txBox="1"/>
          <p:nvPr/>
        </p:nvSpPr>
        <p:spPr>
          <a:xfrm>
            <a:off x="9635572" y="1855857"/>
            <a:ext cx="23046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/>
              <a:t>Private Table 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Spring </a:t>
            </a:r>
            <a:r>
              <a:rPr kumimoji="1" lang="ko-KR" altLang="en-US" dirty="0"/>
              <a:t>기반 </a:t>
            </a:r>
            <a:r>
              <a:rPr kumimoji="1" lang="en-US" altLang="ko-KR" dirty="0"/>
              <a:t>Multi-data Source Template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제공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/>
              <a:t>Partitioned Universal Tables </a:t>
            </a:r>
            <a:r>
              <a:rPr kumimoji="1" lang="ko-KR" altLang="en-US" dirty="0"/>
              <a:t>방식 등 다양한 방식의 </a:t>
            </a:r>
            <a:r>
              <a:rPr kumimoji="1" lang="ko-KR" altLang="en-US" dirty="0" err="1"/>
              <a:t>토핑</a:t>
            </a:r>
            <a:r>
              <a:rPr kumimoji="1" lang="ko-KR" altLang="en-US" dirty="0"/>
              <a:t> 추가 개발 가능</a:t>
            </a:r>
            <a:endParaRPr kumimoji="1" lang="en-US" altLang="ko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2547991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E23D-806E-14A6-EE94-7221C9A0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Topping: </a:t>
            </a:r>
            <a:r>
              <a:rPr kumimoji="1" lang="en-US" altLang="ko-US" dirty="0" err="1"/>
              <a:t>Wijmo</a:t>
            </a:r>
            <a:r>
              <a:rPr kumimoji="1" lang="en-US" altLang="ko-US" dirty="0"/>
              <a:t> Admin UI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158E2-D3B5-5466-08C3-8E079D52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28" y="1749286"/>
            <a:ext cx="7266019" cy="3041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282C4B-A7F9-1661-211F-1BBB0B8B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6" y="3573466"/>
            <a:ext cx="3217991" cy="338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890D8A-8E4F-57D2-74CA-915DDE097705}"/>
              </a:ext>
            </a:extLst>
          </p:cNvPr>
          <p:cNvSpPr txBox="1"/>
          <p:nvPr/>
        </p:nvSpPr>
        <p:spPr>
          <a:xfrm>
            <a:off x="8362122" y="1855857"/>
            <a:ext cx="35780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단위 입력화면 </a:t>
            </a:r>
            <a:br>
              <a:rPr kumimoji="1" lang="en-US" altLang="ko-KR" dirty="0"/>
            </a:b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단위 </a:t>
            </a:r>
            <a:r>
              <a:rPr kumimoji="1" lang="ko-KR" altLang="en-US" dirty="0" err="1">
                <a:sym typeface="Wingdings" pitchFamily="2" charset="2"/>
              </a:rPr>
              <a:t>어그리거트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구현 기술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Vue 2 + </a:t>
            </a:r>
            <a:r>
              <a:rPr kumimoji="1" lang="en-US" altLang="ko-KR" dirty="0" err="1"/>
              <a:t>Vuetify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무한 </a:t>
            </a:r>
            <a:r>
              <a:rPr kumimoji="1" lang="en-US" altLang="ko-KR" dirty="0"/>
              <a:t>Grid – </a:t>
            </a:r>
            <a:r>
              <a:rPr kumimoji="1" lang="en-US" altLang="ko-KR" dirty="0" err="1"/>
              <a:t>Wijmo</a:t>
            </a:r>
            <a:r>
              <a:rPr kumimoji="1" lang="en-US" altLang="ko-KR" dirty="0"/>
              <a:t>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하나 이상 마이크로 서비스에 걸쳐진 </a:t>
            </a:r>
            <a:r>
              <a:rPr kumimoji="1" lang="en-US" altLang="ko-US" dirty="0"/>
              <a:t>Reference Data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Projection </a:t>
            </a:r>
            <a:r>
              <a:rPr kumimoji="1" lang="ko-KR" altLang="en-US" dirty="0"/>
              <a:t>처리</a:t>
            </a:r>
            <a:endParaRPr kumimoji="1" lang="en-US" altLang="ko-US" dirty="0"/>
          </a:p>
          <a:p>
            <a:pPr marL="742950" lvl="1" indent="-285750">
              <a:buFont typeface="Wingdings" pitchFamily="2" charset="2"/>
              <a:buChar char="à"/>
            </a:pPr>
            <a:r>
              <a:rPr kumimoji="1" lang="en-US" altLang="ko-US" dirty="0">
                <a:sym typeface="Wingdings" pitchFamily="2" charset="2"/>
              </a:rPr>
              <a:t>Join SQL X 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kumimoji="1" lang="ko-KR" altLang="en-US" dirty="0">
                <a:sym typeface="Wingdings" pitchFamily="2" charset="2"/>
              </a:rPr>
              <a:t>프론트에서 </a:t>
            </a:r>
            <a:r>
              <a:rPr kumimoji="1" lang="ko-KR" altLang="en-US" dirty="0" err="1">
                <a:sym typeface="Wingdings" pitchFamily="2" charset="2"/>
              </a:rPr>
              <a:t>매시업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혹은</a:t>
            </a:r>
            <a:r>
              <a:rPr kumimoji="1" lang="en-US" altLang="ko-KR" dirty="0">
                <a:sym typeface="Wingdings" pitchFamily="2" charset="2"/>
              </a:rPr>
              <a:t>CQRS</a:t>
            </a:r>
          </a:p>
          <a:p>
            <a:pPr marL="742950" lvl="1" indent="-285750">
              <a:buFont typeface="Wingdings" pitchFamily="2" charset="2"/>
              <a:buChar char="à"/>
            </a:pPr>
            <a:endParaRPr kumimoji="1" lang="en-US" altLang="ko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3449068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71627-8D47-D678-0BED-81DEE107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Layered Architecture in </a:t>
            </a:r>
            <a:r>
              <a:rPr kumimoji="1" lang="en-US" altLang="ko-US" dirty="0"/>
              <a:t>Frontend</a:t>
            </a:r>
            <a:endParaRPr kumimoji="1" lang="ko-US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0CA0A7F-2AA9-7524-B506-8106C0972B06}"/>
              </a:ext>
            </a:extLst>
          </p:cNvPr>
          <p:cNvGrpSpPr/>
          <p:nvPr/>
        </p:nvGrpSpPr>
        <p:grpSpPr>
          <a:xfrm>
            <a:off x="617183" y="1987141"/>
            <a:ext cx="10939033" cy="4075476"/>
            <a:chOff x="560171" y="1960636"/>
            <a:chExt cx="12354500" cy="407547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8A1028-0855-AC33-A07A-BF79903DEC20}"/>
                </a:ext>
              </a:extLst>
            </p:cNvPr>
            <p:cNvSpPr/>
            <p:nvPr/>
          </p:nvSpPr>
          <p:spPr>
            <a:xfrm>
              <a:off x="5148522" y="1972376"/>
              <a:ext cx="2171542" cy="62591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 err="1"/>
                <a:t>CustomerGrid.vue</a:t>
              </a:r>
              <a:endParaRPr kumimoji="1" lang="ko-US" altLang="en-US" sz="14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EB9817-F090-1618-A5E8-8F22F731788F}"/>
                </a:ext>
              </a:extLst>
            </p:cNvPr>
            <p:cNvSpPr/>
            <p:nvPr/>
          </p:nvSpPr>
          <p:spPr>
            <a:xfrm>
              <a:off x="584937" y="4370702"/>
              <a:ext cx="9208420" cy="625918"/>
            </a:xfrm>
            <a:prstGeom prst="rect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 err="1"/>
                <a:t>BaseRepository.js</a:t>
              </a:r>
              <a:endParaRPr kumimoji="1" lang="ko-US" altLang="en-US" sz="14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9FEF4-2518-A96B-2EDB-79E096E0721F}"/>
                </a:ext>
              </a:extLst>
            </p:cNvPr>
            <p:cNvSpPr/>
            <p:nvPr/>
          </p:nvSpPr>
          <p:spPr>
            <a:xfrm>
              <a:off x="1916672" y="5410123"/>
              <a:ext cx="2381894" cy="625918"/>
            </a:xfrm>
            <a:prstGeom prst="rect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 err="1"/>
                <a:t>FirebaseRepository.js</a:t>
              </a:r>
              <a:endParaRPr kumimoji="1" lang="ko-US" altLang="en-US" sz="14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968540-0AC9-813D-A6E4-D21842A990EE}"/>
                </a:ext>
              </a:extLst>
            </p:cNvPr>
            <p:cNvSpPr/>
            <p:nvPr/>
          </p:nvSpPr>
          <p:spPr>
            <a:xfrm>
              <a:off x="6010930" y="5410194"/>
              <a:ext cx="2381894" cy="625918"/>
            </a:xfrm>
            <a:prstGeom prst="rect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XXX </a:t>
              </a:r>
              <a:r>
                <a:rPr kumimoji="1" lang="en-US" altLang="ko-US" sz="1400" dirty="0" err="1"/>
                <a:t>Repository.js</a:t>
              </a:r>
              <a:endParaRPr kumimoji="1" lang="ko-US" altLang="en-US" sz="14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D6576C1-6508-BE7B-CE5F-E705EF6FCCF8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3107619" y="4996620"/>
              <a:ext cx="2081528" cy="4135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033C8C8-0F18-6AB8-89DC-D4DAA1777F9E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5189147" y="4996620"/>
              <a:ext cx="2012730" cy="4135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38E037-9596-0F20-7C14-8E95F17F09B2}"/>
                </a:ext>
              </a:extLst>
            </p:cNvPr>
            <p:cNvSpPr/>
            <p:nvPr/>
          </p:nvSpPr>
          <p:spPr>
            <a:xfrm>
              <a:off x="7596648" y="1983389"/>
              <a:ext cx="2196708" cy="62591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 err="1"/>
                <a:t>SalesOrderGrid.vue</a:t>
              </a:r>
              <a:endParaRPr kumimoji="1" lang="ko-US" altLang="en-US" sz="14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A6755B3-5453-95A4-802F-29B0539C1AEB}"/>
                </a:ext>
              </a:extLst>
            </p:cNvPr>
            <p:cNvSpPr/>
            <p:nvPr/>
          </p:nvSpPr>
          <p:spPr>
            <a:xfrm>
              <a:off x="5148521" y="3218966"/>
              <a:ext cx="4644835" cy="625918"/>
            </a:xfrm>
            <a:prstGeom prst="rect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 err="1"/>
                <a:t>BaseGrid.vue</a:t>
              </a:r>
              <a:endParaRPr kumimoji="1" lang="ko-US" altLang="en-US" sz="14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ADA9246-F136-F5C9-7E00-03F71CF57F4B}"/>
                </a:ext>
              </a:extLst>
            </p:cNvPr>
            <p:cNvSpPr/>
            <p:nvPr/>
          </p:nvSpPr>
          <p:spPr>
            <a:xfrm>
              <a:off x="560171" y="1972376"/>
              <a:ext cx="2053356" cy="62591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 err="1"/>
                <a:t>Customer.vue</a:t>
              </a:r>
              <a:endParaRPr kumimoji="1" lang="ko-US" altLang="en-US" sz="14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71DBE47-4939-A48E-123C-178786CDABFD}"/>
                </a:ext>
              </a:extLst>
            </p:cNvPr>
            <p:cNvSpPr/>
            <p:nvPr/>
          </p:nvSpPr>
          <p:spPr>
            <a:xfrm>
              <a:off x="2818582" y="1982314"/>
              <a:ext cx="2053356" cy="62591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 err="1"/>
                <a:t>SalesOrder.vue</a:t>
              </a:r>
              <a:endParaRPr kumimoji="1" lang="ko-US" altLang="en-US" sz="14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267A360-7C62-49AC-D64A-2A59E56DC636}"/>
                </a:ext>
              </a:extLst>
            </p:cNvPr>
            <p:cNvSpPr/>
            <p:nvPr/>
          </p:nvSpPr>
          <p:spPr>
            <a:xfrm>
              <a:off x="581178" y="3234666"/>
              <a:ext cx="4290760" cy="625918"/>
            </a:xfrm>
            <a:prstGeom prst="rect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 err="1"/>
                <a:t>BaseEntity.vue</a:t>
              </a:r>
              <a:endParaRPr kumimoji="1" lang="ko-US" altLang="en-US" sz="1400" dirty="0"/>
            </a:p>
          </p:txBody>
        </p: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883149CE-AA3C-E1DE-63B7-376CC102F471}"/>
                </a:ext>
              </a:extLst>
            </p:cNvPr>
            <p:cNvCxnSpPr/>
            <p:nvPr/>
          </p:nvCxnSpPr>
          <p:spPr>
            <a:xfrm>
              <a:off x="581178" y="2915478"/>
              <a:ext cx="11001222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BA81FDF-35B4-F6DC-30AE-52FD943E4944}"/>
                </a:ext>
              </a:extLst>
            </p:cNvPr>
            <p:cNvCxnSpPr/>
            <p:nvPr/>
          </p:nvCxnSpPr>
          <p:spPr>
            <a:xfrm>
              <a:off x="581178" y="4141304"/>
              <a:ext cx="11001222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74F98DA-1A04-8035-1719-6A8B744DBFEF}"/>
                </a:ext>
              </a:extLst>
            </p:cNvPr>
            <p:cNvSpPr txBox="1"/>
            <p:nvPr/>
          </p:nvSpPr>
          <p:spPr>
            <a:xfrm>
              <a:off x="10336697" y="1960636"/>
              <a:ext cx="25779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Domain-specific</a:t>
              </a:r>
            </a:p>
            <a:p>
              <a:r>
                <a:rPr kumimoji="1" lang="en-US" altLang="ko-US" dirty="0"/>
                <a:t>UI logic &amp; Template</a:t>
              </a:r>
              <a:endParaRPr kumimoji="1" lang="ko-US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2373A2-4586-0FB2-B5AA-B893DE32F813}"/>
                </a:ext>
              </a:extLst>
            </p:cNvPr>
            <p:cNvSpPr txBox="1"/>
            <p:nvPr/>
          </p:nvSpPr>
          <p:spPr>
            <a:xfrm>
              <a:off x="10606752" y="3273759"/>
              <a:ext cx="48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US" dirty="0"/>
                <a:t>UI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499761F-67E2-1E24-54EF-E0EB1F2041CB}"/>
                </a:ext>
              </a:extLst>
            </p:cNvPr>
            <p:cNvSpPr txBox="1"/>
            <p:nvPr/>
          </p:nvSpPr>
          <p:spPr>
            <a:xfrm>
              <a:off x="10606752" y="4478781"/>
              <a:ext cx="757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Data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4956A33-4730-F984-3A25-7312A30386F4}"/>
              </a:ext>
            </a:extLst>
          </p:cNvPr>
          <p:cNvSpPr txBox="1"/>
          <p:nvPr/>
        </p:nvSpPr>
        <p:spPr>
          <a:xfrm rot="2443194">
            <a:off x="10729690" y="3526879"/>
            <a:ext cx="137082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replaceable</a:t>
            </a:r>
            <a:endParaRPr kumimoji="1" lang="ko-US" altLang="en-US" dirty="0"/>
          </a:p>
        </p:txBody>
      </p: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16513CA4-E35B-DF4D-16F1-CF00C0F777C6}"/>
              </a:ext>
            </a:extLst>
          </p:cNvPr>
          <p:cNvCxnSpPr>
            <a:cxnSpLocks/>
            <a:stCxn id="82" idx="2"/>
            <a:endCxn id="78" idx="3"/>
          </p:cNvCxnSpPr>
          <p:nvPr/>
        </p:nvCxnSpPr>
        <p:spPr>
          <a:xfrm rot="5400000" flipH="1">
            <a:off x="10434392" y="2991265"/>
            <a:ext cx="366575" cy="1353907"/>
          </a:xfrm>
          <a:prstGeom prst="curvedConnector4">
            <a:avLst>
              <a:gd name="adj1" fmla="val -62361"/>
              <a:gd name="adj2" fmla="val 708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[U] 84">
            <a:extLst>
              <a:ext uri="{FF2B5EF4-FFF2-40B4-BE49-F238E27FC236}">
                <a16:creationId xmlns:a16="http://schemas.microsoft.com/office/drawing/2014/main" id="{02809ED1-FDE1-D0B7-7A98-21F0A18CBCE9}"/>
              </a:ext>
            </a:extLst>
          </p:cNvPr>
          <p:cNvCxnSpPr>
            <a:cxnSpLocks/>
            <a:stCxn id="82" idx="2"/>
            <a:endCxn id="79" idx="3"/>
          </p:cNvCxnSpPr>
          <p:nvPr/>
        </p:nvCxnSpPr>
        <p:spPr>
          <a:xfrm rot="5400000">
            <a:off x="10319640" y="3714958"/>
            <a:ext cx="838447" cy="11115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3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E23D-806E-14A6-EE94-7221C9A0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670" y="258417"/>
            <a:ext cx="10446659" cy="729968"/>
          </a:xfrm>
        </p:spPr>
        <p:txBody>
          <a:bodyPr/>
          <a:lstStyle/>
          <a:p>
            <a:r>
              <a:rPr kumimoji="1" lang="ko-KR" altLang="en-US" dirty="0"/>
              <a:t>개발 프로세스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Quick &amp; Easy!</a:t>
            </a:r>
            <a:endParaRPr kumimoji="1" lang="ko-US" altLang="en-US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37D7B74D-5EAA-6E82-5087-5B545DBAF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973412"/>
              </p:ext>
            </p:extLst>
          </p:nvPr>
        </p:nvGraphicFramePr>
        <p:xfrm>
          <a:off x="119270" y="1154290"/>
          <a:ext cx="11449878" cy="5326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076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BF989-66DF-7E48-0092-F1F854FC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템플릿</a:t>
            </a:r>
            <a:r>
              <a:rPr kumimoji="1" lang="ko-KR" altLang="en-US" dirty="0"/>
              <a:t> 커스터마이징 방법</a:t>
            </a:r>
            <a:endParaRPr kumimoji="1" lang="ko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F6AF2-0592-3040-D9CB-B3FC90DDBC58}"/>
              </a:ext>
            </a:extLst>
          </p:cNvPr>
          <p:cNvSpPr txBox="1"/>
          <p:nvPr/>
        </p:nvSpPr>
        <p:spPr>
          <a:xfrm>
            <a:off x="907141" y="1411705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u="sng" dirty="0"/>
              <a:t>템플릿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API </a:t>
            </a:r>
            <a:r>
              <a:rPr kumimoji="1" lang="ko-US" altLang="en-US" u="sng" dirty="0"/>
              <a:t>모델</a:t>
            </a:r>
            <a:r>
              <a:rPr kumimoji="1" lang="en-US" altLang="ko-US" u="sng" dirty="0"/>
              <a:t> (DDD </a:t>
            </a:r>
            <a:r>
              <a:rPr kumimoji="1" lang="ko-US" altLang="en-US" u="sng" dirty="0"/>
              <a:t>메타모델</a:t>
            </a:r>
            <a:r>
              <a:rPr kumimoji="1" lang="en-US" altLang="ko-US" u="sng" dirty="0"/>
              <a:t>)</a:t>
            </a:r>
            <a:endParaRPr kumimoji="1" lang="ko-US" altLang="en-US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6EBF08-BF14-9196-1F55-FFE5524B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28" y="1868374"/>
            <a:ext cx="5249778" cy="4612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8372C7-0AC7-A23B-2F20-D910C7B8FCBD}"/>
              </a:ext>
            </a:extLst>
          </p:cNvPr>
          <p:cNvSpPr txBox="1"/>
          <p:nvPr/>
        </p:nvSpPr>
        <p:spPr>
          <a:xfrm>
            <a:off x="6914148" y="1781037"/>
            <a:ext cx="2938625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endParaRPr kumimoji="1" lang="en-US" altLang="ko-US" dirty="0"/>
          </a:p>
          <a:p>
            <a:r>
              <a:rPr kumimoji="1" lang="en-US" altLang="ko-US" b="1" dirty="0" err="1"/>
              <a:t>forEach</a:t>
            </a:r>
            <a:r>
              <a:rPr kumimoji="1" lang="en-US" altLang="ko-US" dirty="0"/>
              <a:t>: </a:t>
            </a:r>
            <a:r>
              <a:rPr kumimoji="1" lang="en-US" altLang="ko-US" dirty="0" err="1">
                <a:solidFill>
                  <a:srgbClr val="553CC4"/>
                </a:solidFill>
              </a:rPr>
              <a:t>BoundedContext</a:t>
            </a:r>
            <a:endParaRPr kumimoji="1" lang="en-US" altLang="ko-US" dirty="0">
              <a:solidFill>
                <a:srgbClr val="553CC4"/>
              </a:solidFill>
            </a:endParaRPr>
          </a:p>
          <a:p>
            <a:r>
              <a:rPr kumimoji="1" lang="en-US" altLang="ko-US" dirty="0"/>
              <a:t>---</a:t>
            </a:r>
          </a:p>
          <a:p>
            <a:endParaRPr kumimoji="1" lang="en-US" altLang="ko-US" dirty="0"/>
          </a:p>
          <a:p>
            <a:r>
              <a:rPr kumimoji="1" lang="en-US" altLang="ko-US" dirty="0">
                <a:solidFill>
                  <a:srgbClr val="553CC4"/>
                </a:solidFill>
              </a:rPr>
              <a:t>{</a:t>
            </a:r>
            <a:r>
              <a:rPr kumimoji="1" lang="en-US" altLang="ko-KR" dirty="0">
                <a:solidFill>
                  <a:srgbClr val="553CC4"/>
                </a:solidFill>
              </a:rPr>
              <a:t>{#aggregates}}</a:t>
            </a:r>
          </a:p>
          <a:p>
            <a:r>
              <a:rPr kumimoji="1" lang="en-US" altLang="ko-US" dirty="0"/>
              <a:t>  - </a:t>
            </a:r>
            <a:r>
              <a:rPr kumimoji="1" lang="en-US" altLang="ko-US" b="1" dirty="0"/>
              <a:t>aggregate</a:t>
            </a:r>
            <a:r>
              <a:rPr kumimoji="1" lang="en-US" altLang="ko-US" dirty="0"/>
              <a:t> : </a:t>
            </a:r>
            <a:r>
              <a:rPr kumimoji="1" lang="en-US" altLang="ko-US" dirty="0">
                <a:solidFill>
                  <a:srgbClr val="553CC4"/>
                </a:solidFill>
              </a:rPr>
              <a:t>{{name}}</a:t>
            </a:r>
          </a:p>
          <a:p>
            <a:r>
              <a:rPr kumimoji="1" lang="en-US" altLang="ko-US" dirty="0"/>
              <a:t>  </a:t>
            </a:r>
            <a:r>
              <a:rPr kumimoji="1" lang="en-US" altLang="ko-US" dirty="0">
                <a:solidFill>
                  <a:srgbClr val="553CC4"/>
                </a:solidFill>
              </a:rPr>
              <a:t>{{#commands}}</a:t>
            </a:r>
          </a:p>
          <a:p>
            <a:r>
              <a:rPr kumimoji="1" lang="en-US" altLang="ko-US" dirty="0"/>
              <a:t>     - </a:t>
            </a:r>
            <a:r>
              <a:rPr kumimoji="1" lang="en-US" altLang="ko-US" b="1" dirty="0"/>
              <a:t>command</a:t>
            </a:r>
            <a:r>
              <a:rPr kumimoji="1" lang="en-US" altLang="ko-US" dirty="0"/>
              <a:t> : </a:t>
            </a:r>
            <a:r>
              <a:rPr kumimoji="1" lang="en-US" altLang="ko-US" dirty="0">
                <a:solidFill>
                  <a:srgbClr val="553CC4"/>
                </a:solidFill>
              </a:rPr>
              <a:t>{{name}}</a:t>
            </a:r>
          </a:p>
          <a:p>
            <a:r>
              <a:rPr kumimoji="1" lang="en-US" altLang="ko-US" dirty="0">
                <a:solidFill>
                  <a:srgbClr val="553CC4"/>
                </a:solidFill>
              </a:rPr>
              <a:t>  {{/commands}}</a:t>
            </a:r>
          </a:p>
          <a:p>
            <a:r>
              <a:rPr kumimoji="1" lang="en-US" altLang="ko-US" dirty="0">
                <a:solidFill>
                  <a:srgbClr val="553CC4"/>
                </a:solidFill>
              </a:rPr>
              <a:t>{{/aggregates}}</a:t>
            </a:r>
          </a:p>
          <a:p>
            <a:endParaRPr kumimoji="1" lang="ko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CBDBB-CDF8-D1B5-5E06-B1CD35A972BA}"/>
              </a:ext>
            </a:extLst>
          </p:cNvPr>
          <p:cNvSpPr txBox="1"/>
          <p:nvPr/>
        </p:nvSpPr>
        <p:spPr>
          <a:xfrm>
            <a:off x="6770531" y="1350835"/>
            <a:ext cx="365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u="sng" dirty="0"/>
              <a:t>템플릿</a:t>
            </a:r>
            <a:r>
              <a:rPr kumimoji="1" lang="ko-KR" altLang="en-US" u="sng" dirty="0"/>
              <a:t> 예시 </a:t>
            </a:r>
            <a:r>
              <a:rPr kumimoji="1" lang="en-US" altLang="ko-KR" u="sng" dirty="0"/>
              <a:t>(mustache template)</a:t>
            </a:r>
            <a:endParaRPr kumimoji="1" lang="ko-US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FCA9A-8C52-2FB1-A104-375A2CB19470}"/>
              </a:ext>
            </a:extLst>
          </p:cNvPr>
          <p:cNvSpPr txBox="1"/>
          <p:nvPr/>
        </p:nvSpPr>
        <p:spPr>
          <a:xfrm>
            <a:off x="7493486" y="59871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u="sng" dirty="0"/>
              <a:t>결과</a:t>
            </a:r>
            <a:r>
              <a:rPr kumimoji="1" lang="en-US" altLang="ko-US" u="sng" dirty="0"/>
              <a:t>:</a:t>
            </a:r>
            <a:endParaRPr kumimoji="1" lang="ko-US" altLang="en-US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99DE7-0E14-98C8-B2ED-CFB291621B07}"/>
              </a:ext>
            </a:extLst>
          </p:cNvPr>
          <p:cNvSpPr txBox="1"/>
          <p:nvPr/>
        </p:nvSpPr>
        <p:spPr>
          <a:xfrm>
            <a:off x="8191113" y="5181418"/>
            <a:ext cx="2872902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  - aggregate : Company</a:t>
            </a:r>
          </a:p>
          <a:p>
            <a:r>
              <a:rPr kumimoji="1" lang="en-US" altLang="ko-US" dirty="0"/>
              <a:t>    - command : </a:t>
            </a:r>
            <a:r>
              <a:rPr kumimoji="1" lang="ko-KR" altLang="en-US" dirty="0"/>
              <a:t>회사등록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command : </a:t>
            </a:r>
            <a:r>
              <a:rPr kumimoji="1" lang="ko-KR" altLang="en-US" dirty="0"/>
              <a:t>회사수정</a:t>
            </a:r>
            <a:endParaRPr kumimoji="1" lang="en-US" altLang="ko-KR" dirty="0"/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aggregate : Product</a:t>
            </a:r>
          </a:p>
          <a:p>
            <a:r>
              <a:rPr kumimoji="1" lang="en-US" altLang="ko-US" dirty="0"/>
              <a:t>    - command : </a:t>
            </a:r>
            <a:r>
              <a:rPr kumimoji="1" lang="ko-KR" altLang="en-US" dirty="0"/>
              <a:t>제품등록</a:t>
            </a:r>
            <a:endParaRPr kumimoji="1" lang="en-US" altLang="ko-KR" dirty="0"/>
          </a:p>
        </p:txBody>
      </p:sp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F2154DC9-B832-F67B-AC72-AC3EB09A76E1}"/>
              </a:ext>
            </a:extLst>
          </p:cNvPr>
          <p:cNvSpPr/>
          <p:nvPr/>
        </p:nvSpPr>
        <p:spPr>
          <a:xfrm rot="5400000">
            <a:off x="7206687" y="5002735"/>
            <a:ext cx="1066802" cy="90204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84801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61FC5-0C90-4679-AEFE-DF9757DB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기존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모놀리스</a:t>
            </a:r>
            <a:r>
              <a:rPr kumimoji="1" lang="ko-KR" altLang="en-US" dirty="0"/>
              <a:t> 시스템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Pain Points</a:t>
            </a:r>
            <a:endParaRPr kumimoji="1" lang="ko-US" altLang="en-US" dirty="0"/>
          </a:p>
        </p:txBody>
      </p:sp>
      <p:sp>
        <p:nvSpPr>
          <p:cNvPr id="3" name="Google Shape;412;p4">
            <a:extLst>
              <a:ext uri="{FF2B5EF4-FFF2-40B4-BE49-F238E27FC236}">
                <a16:creationId xmlns:a16="http://schemas.microsoft.com/office/drawing/2014/main" id="{77DEE478-41DA-406F-707B-75D30C272EB4}"/>
              </a:ext>
            </a:extLst>
          </p:cNvPr>
          <p:cNvSpPr txBox="1"/>
          <p:nvPr/>
        </p:nvSpPr>
        <p:spPr>
          <a:xfrm>
            <a:off x="1520215" y="1443861"/>
            <a:ext cx="546567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14313" marR="0" lvl="0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ko-KR" altLang="en-US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US" altLang="ko-KR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소스가 점점 더 복잡해지고 </a:t>
            </a:r>
            <a:r>
              <a:rPr lang="ko-KR" altLang="en-US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공룡화</a:t>
            </a:r>
            <a:endParaRPr lang="en-US" altLang="ko-KR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endParaRPr lang="en-US" altLang="ko-KR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lang="en-US" altLang="ko-KR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스테이지</a:t>
            </a:r>
            <a:r>
              <a:rPr lang="en-US" altLang="ko-KR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테스트</a:t>
            </a:r>
            <a:r>
              <a:rPr lang="en-US" altLang="ko-KR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운영 서버에 대한 </a:t>
            </a:r>
            <a:r>
              <a:rPr lang="ko-KR" altLang="en-US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배포관리가 점점 어려워져</a:t>
            </a:r>
            <a:endParaRPr lang="en-US" altLang="ko-KR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endParaRPr lang="en-US" altLang="ko-KR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문제 발생시 모든 업체에 </a:t>
            </a:r>
            <a:r>
              <a:rPr lang="ko-KR" altLang="en-US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직간접적인 영향</a:t>
            </a:r>
            <a:endParaRPr lang="en-US" altLang="ko-KR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altLang="ko-KR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buClr>
                <a:srgbClr val="000000"/>
              </a:buClr>
              <a:buSzPts val="1200"/>
            </a:pP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신규 개발자의 </a:t>
            </a:r>
            <a:r>
              <a:rPr lang="ko-KR" altLang="en-US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기존 소스를 이해 어려워</a:t>
            </a:r>
            <a:endParaRPr lang="en-US" altLang="ko-KR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endParaRPr lang="en-US" altLang="ko-KR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 개선을 하기 위해서 기존 레가시의 검토와 </a:t>
            </a:r>
            <a:r>
              <a:rPr lang="ko-KR" altLang="en-US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리팩토링이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동반되어 </a:t>
            </a:r>
            <a:r>
              <a:rPr lang="ko-KR" altLang="en-US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 업그레이드가 점점 어려운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endParaRPr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413;p4">
            <a:extLst>
              <a:ext uri="{FF2B5EF4-FFF2-40B4-BE49-F238E27FC236}">
                <a16:creationId xmlns:a16="http://schemas.microsoft.com/office/drawing/2014/main" id="{0F341D49-47E5-E0D1-6C96-8AD72C64AAE1}"/>
              </a:ext>
            </a:extLst>
          </p:cNvPr>
          <p:cNvGrpSpPr/>
          <p:nvPr/>
        </p:nvGrpSpPr>
        <p:grpSpPr>
          <a:xfrm>
            <a:off x="6437265" y="5447979"/>
            <a:ext cx="502920" cy="313690"/>
            <a:chOff x="8183880" y="4198620"/>
            <a:chExt cx="502920" cy="313690"/>
          </a:xfrm>
        </p:grpSpPr>
        <p:sp>
          <p:nvSpPr>
            <p:cNvPr id="6" name="Google Shape;414;p4">
              <a:extLst>
                <a:ext uri="{FF2B5EF4-FFF2-40B4-BE49-F238E27FC236}">
                  <a16:creationId xmlns:a16="http://schemas.microsoft.com/office/drawing/2014/main" id="{6095DC9E-0C99-9C7E-9647-317FABAFA994}"/>
                </a:ext>
              </a:extLst>
            </p:cNvPr>
            <p:cNvSpPr/>
            <p:nvPr/>
          </p:nvSpPr>
          <p:spPr>
            <a:xfrm rot="10800000">
              <a:off x="8183880" y="4198620"/>
              <a:ext cx="207010" cy="313690"/>
            </a:xfrm>
            <a:custGeom>
              <a:avLst/>
              <a:gdLst/>
              <a:ahLst/>
              <a:cxnLst/>
              <a:rect l="l" t="t" r="r" b="b"/>
              <a:pathLst>
                <a:path w="2724151" h="5181601" extrusionOk="0">
                  <a:moveTo>
                    <a:pt x="0" y="3127636"/>
                  </a:moveTo>
                  <a:lnTo>
                    <a:pt x="51536" y="3268443"/>
                  </a:lnTo>
                  <a:cubicBezTo>
                    <a:pt x="408691" y="4112854"/>
                    <a:pt x="1244816" y="4705351"/>
                    <a:pt x="2219326" y="4705351"/>
                  </a:cubicBezTo>
                  <a:cubicBezTo>
                    <a:pt x="2381745" y="4705351"/>
                    <a:pt x="2540319" y="4688893"/>
                    <a:pt x="2693472" y="4657553"/>
                  </a:cubicBezTo>
                  <a:lnTo>
                    <a:pt x="2724151" y="4649665"/>
                  </a:lnTo>
                  <a:lnTo>
                    <a:pt x="2724151" y="5181601"/>
                  </a:lnTo>
                  <a:lnTo>
                    <a:pt x="0" y="5181601"/>
                  </a:lnTo>
                  <a:close/>
                  <a:moveTo>
                    <a:pt x="2219326" y="0"/>
                  </a:moveTo>
                  <a:lnTo>
                    <a:pt x="2311401" y="4650"/>
                  </a:lnTo>
                  <a:lnTo>
                    <a:pt x="2311401" y="1302551"/>
                  </a:lnTo>
                  <a:lnTo>
                    <a:pt x="2301496" y="1302551"/>
                  </a:lnTo>
                  <a:cubicBezTo>
                    <a:pt x="1816869" y="1302551"/>
                    <a:pt x="1424001" y="1695419"/>
                    <a:pt x="1424001" y="2180046"/>
                  </a:cubicBezTo>
                  <a:lnTo>
                    <a:pt x="1424001" y="2524126"/>
                  </a:lnTo>
                  <a:lnTo>
                    <a:pt x="2724151" y="2524126"/>
                  </a:lnTo>
                  <a:lnTo>
                    <a:pt x="2724151" y="4649664"/>
                  </a:lnTo>
                  <a:lnTo>
                    <a:pt x="2693472" y="4657552"/>
                  </a:lnTo>
                  <a:cubicBezTo>
                    <a:pt x="2540319" y="4688892"/>
                    <a:pt x="2381745" y="4705350"/>
                    <a:pt x="2219326" y="4705350"/>
                  </a:cubicBezTo>
                  <a:cubicBezTo>
                    <a:pt x="1244816" y="4705350"/>
                    <a:pt x="408691" y="4112853"/>
                    <a:pt x="51536" y="3268442"/>
                  </a:cubicBezTo>
                  <a:lnTo>
                    <a:pt x="0" y="3127635"/>
                  </a:lnTo>
                  <a:lnTo>
                    <a:pt x="0" y="2524126"/>
                  </a:lnTo>
                  <a:lnTo>
                    <a:pt x="0" y="2180046"/>
                  </a:lnTo>
                  <a:cubicBezTo>
                    <a:pt x="0" y="1703391"/>
                    <a:pt x="144902" y="1260579"/>
                    <a:pt x="393059" y="893258"/>
                  </a:cubicBezTo>
                  <a:lnTo>
                    <a:pt x="499344" y="751126"/>
                  </a:lnTo>
                  <a:lnTo>
                    <a:pt x="555733" y="689082"/>
                  </a:lnTo>
                  <a:cubicBezTo>
                    <a:pt x="981484" y="263332"/>
                    <a:pt x="1569653" y="0"/>
                    <a:pt x="221932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14313" marR="0" lvl="0" indent="-14763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415;p4">
              <a:extLst>
                <a:ext uri="{FF2B5EF4-FFF2-40B4-BE49-F238E27FC236}">
                  <a16:creationId xmlns:a16="http://schemas.microsoft.com/office/drawing/2014/main" id="{247AB83B-C792-E52E-35C9-CB5E3D9258A5}"/>
                </a:ext>
              </a:extLst>
            </p:cNvPr>
            <p:cNvSpPr/>
            <p:nvPr/>
          </p:nvSpPr>
          <p:spPr>
            <a:xfrm rot="10800000">
              <a:off x="8479790" y="4198620"/>
              <a:ext cx="207010" cy="313690"/>
            </a:xfrm>
            <a:custGeom>
              <a:avLst/>
              <a:gdLst/>
              <a:ahLst/>
              <a:cxnLst/>
              <a:rect l="l" t="t" r="r" b="b"/>
              <a:pathLst>
                <a:path w="2724151" h="5181601" extrusionOk="0">
                  <a:moveTo>
                    <a:pt x="0" y="3127636"/>
                  </a:moveTo>
                  <a:lnTo>
                    <a:pt x="51536" y="3268443"/>
                  </a:lnTo>
                  <a:cubicBezTo>
                    <a:pt x="408691" y="4112854"/>
                    <a:pt x="1244816" y="4705351"/>
                    <a:pt x="2219326" y="4705351"/>
                  </a:cubicBezTo>
                  <a:cubicBezTo>
                    <a:pt x="2381745" y="4705351"/>
                    <a:pt x="2540319" y="4688893"/>
                    <a:pt x="2693472" y="4657553"/>
                  </a:cubicBezTo>
                  <a:lnTo>
                    <a:pt x="2724151" y="4649665"/>
                  </a:lnTo>
                  <a:lnTo>
                    <a:pt x="2724151" y="5181601"/>
                  </a:lnTo>
                  <a:lnTo>
                    <a:pt x="0" y="5181601"/>
                  </a:lnTo>
                  <a:close/>
                  <a:moveTo>
                    <a:pt x="2219326" y="0"/>
                  </a:moveTo>
                  <a:lnTo>
                    <a:pt x="2311401" y="4650"/>
                  </a:lnTo>
                  <a:lnTo>
                    <a:pt x="2311401" y="1302551"/>
                  </a:lnTo>
                  <a:lnTo>
                    <a:pt x="2301496" y="1302551"/>
                  </a:lnTo>
                  <a:cubicBezTo>
                    <a:pt x="1816869" y="1302551"/>
                    <a:pt x="1424001" y="1695419"/>
                    <a:pt x="1424001" y="2180046"/>
                  </a:cubicBezTo>
                  <a:lnTo>
                    <a:pt x="1424001" y="2524126"/>
                  </a:lnTo>
                  <a:lnTo>
                    <a:pt x="2724151" y="2524126"/>
                  </a:lnTo>
                  <a:lnTo>
                    <a:pt x="2724151" y="4649664"/>
                  </a:lnTo>
                  <a:lnTo>
                    <a:pt x="2693472" y="4657552"/>
                  </a:lnTo>
                  <a:cubicBezTo>
                    <a:pt x="2540319" y="4688892"/>
                    <a:pt x="2381745" y="4705350"/>
                    <a:pt x="2219326" y="4705350"/>
                  </a:cubicBezTo>
                  <a:cubicBezTo>
                    <a:pt x="1244816" y="4705350"/>
                    <a:pt x="408691" y="4112853"/>
                    <a:pt x="51536" y="3268442"/>
                  </a:cubicBezTo>
                  <a:lnTo>
                    <a:pt x="0" y="3127635"/>
                  </a:lnTo>
                  <a:lnTo>
                    <a:pt x="0" y="2524126"/>
                  </a:lnTo>
                  <a:lnTo>
                    <a:pt x="0" y="2180046"/>
                  </a:lnTo>
                  <a:cubicBezTo>
                    <a:pt x="0" y="1703391"/>
                    <a:pt x="144902" y="1260579"/>
                    <a:pt x="393059" y="893258"/>
                  </a:cubicBezTo>
                  <a:lnTo>
                    <a:pt x="499344" y="751126"/>
                  </a:lnTo>
                  <a:lnTo>
                    <a:pt x="555733" y="689082"/>
                  </a:lnTo>
                  <a:cubicBezTo>
                    <a:pt x="981484" y="263332"/>
                    <a:pt x="1569653" y="0"/>
                    <a:pt x="221932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14313" marR="0" lvl="0" indent="-14763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" name="Google Shape;416;p4">
            <a:extLst>
              <a:ext uri="{FF2B5EF4-FFF2-40B4-BE49-F238E27FC236}">
                <a16:creationId xmlns:a16="http://schemas.microsoft.com/office/drawing/2014/main" id="{3A6F132B-A099-EC58-776E-A1FCF8A7B515}"/>
              </a:ext>
            </a:extLst>
          </p:cNvPr>
          <p:cNvGrpSpPr/>
          <p:nvPr/>
        </p:nvGrpSpPr>
        <p:grpSpPr>
          <a:xfrm>
            <a:off x="946175" y="1749298"/>
            <a:ext cx="494030" cy="313690"/>
            <a:chOff x="4606290" y="1273810"/>
            <a:chExt cx="494030" cy="313690"/>
          </a:xfrm>
        </p:grpSpPr>
        <p:sp>
          <p:nvSpPr>
            <p:cNvPr id="9" name="Google Shape;417;p4">
              <a:extLst>
                <a:ext uri="{FF2B5EF4-FFF2-40B4-BE49-F238E27FC236}">
                  <a16:creationId xmlns:a16="http://schemas.microsoft.com/office/drawing/2014/main" id="{2A05052F-E040-68CC-D231-785851A15124}"/>
                </a:ext>
              </a:extLst>
            </p:cNvPr>
            <p:cNvSpPr/>
            <p:nvPr/>
          </p:nvSpPr>
          <p:spPr>
            <a:xfrm>
              <a:off x="4893310" y="1273810"/>
              <a:ext cx="207010" cy="313690"/>
            </a:xfrm>
            <a:custGeom>
              <a:avLst/>
              <a:gdLst/>
              <a:ahLst/>
              <a:cxnLst/>
              <a:rect l="l" t="t" r="r" b="b"/>
              <a:pathLst>
                <a:path w="2724151" h="5181601" extrusionOk="0">
                  <a:moveTo>
                    <a:pt x="0" y="3127636"/>
                  </a:moveTo>
                  <a:lnTo>
                    <a:pt x="51536" y="3268443"/>
                  </a:lnTo>
                  <a:cubicBezTo>
                    <a:pt x="408691" y="4112854"/>
                    <a:pt x="1244816" y="4705351"/>
                    <a:pt x="2219326" y="4705351"/>
                  </a:cubicBezTo>
                  <a:cubicBezTo>
                    <a:pt x="2381745" y="4705351"/>
                    <a:pt x="2540319" y="4688893"/>
                    <a:pt x="2693472" y="4657553"/>
                  </a:cubicBezTo>
                  <a:lnTo>
                    <a:pt x="2724151" y="4649665"/>
                  </a:lnTo>
                  <a:lnTo>
                    <a:pt x="2724151" y="5181601"/>
                  </a:lnTo>
                  <a:lnTo>
                    <a:pt x="0" y="5181601"/>
                  </a:lnTo>
                  <a:close/>
                  <a:moveTo>
                    <a:pt x="2219326" y="0"/>
                  </a:moveTo>
                  <a:lnTo>
                    <a:pt x="2311401" y="4650"/>
                  </a:lnTo>
                  <a:lnTo>
                    <a:pt x="2311401" y="1302551"/>
                  </a:lnTo>
                  <a:lnTo>
                    <a:pt x="2301496" y="1302551"/>
                  </a:lnTo>
                  <a:cubicBezTo>
                    <a:pt x="1816869" y="1302551"/>
                    <a:pt x="1424001" y="1695419"/>
                    <a:pt x="1424001" y="2180046"/>
                  </a:cubicBezTo>
                  <a:lnTo>
                    <a:pt x="1424001" y="2524126"/>
                  </a:lnTo>
                  <a:lnTo>
                    <a:pt x="2724151" y="2524126"/>
                  </a:lnTo>
                  <a:lnTo>
                    <a:pt x="2724151" y="4649664"/>
                  </a:lnTo>
                  <a:lnTo>
                    <a:pt x="2693472" y="4657552"/>
                  </a:lnTo>
                  <a:cubicBezTo>
                    <a:pt x="2540319" y="4688892"/>
                    <a:pt x="2381745" y="4705350"/>
                    <a:pt x="2219326" y="4705350"/>
                  </a:cubicBezTo>
                  <a:cubicBezTo>
                    <a:pt x="1244816" y="4705350"/>
                    <a:pt x="408691" y="4112853"/>
                    <a:pt x="51536" y="3268442"/>
                  </a:cubicBezTo>
                  <a:lnTo>
                    <a:pt x="0" y="3127635"/>
                  </a:lnTo>
                  <a:lnTo>
                    <a:pt x="0" y="2524126"/>
                  </a:lnTo>
                  <a:lnTo>
                    <a:pt x="0" y="2180046"/>
                  </a:lnTo>
                  <a:cubicBezTo>
                    <a:pt x="0" y="1703391"/>
                    <a:pt x="144902" y="1260579"/>
                    <a:pt x="393059" y="893258"/>
                  </a:cubicBezTo>
                  <a:lnTo>
                    <a:pt x="499344" y="751126"/>
                  </a:lnTo>
                  <a:lnTo>
                    <a:pt x="555733" y="689082"/>
                  </a:lnTo>
                  <a:cubicBezTo>
                    <a:pt x="981484" y="263332"/>
                    <a:pt x="1569653" y="0"/>
                    <a:pt x="221932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14313" marR="0" lvl="0" indent="-14763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" name="Google Shape;418;p4">
              <a:extLst>
                <a:ext uri="{FF2B5EF4-FFF2-40B4-BE49-F238E27FC236}">
                  <a16:creationId xmlns:a16="http://schemas.microsoft.com/office/drawing/2014/main" id="{7C1B9686-7D95-B404-787C-64537A4ED95F}"/>
                </a:ext>
              </a:extLst>
            </p:cNvPr>
            <p:cNvSpPr/>
            <p:nvPr/>
          </p:nvSpPr>
          <p:spPr>
            <a:xfrm>
              <a:off x="4606290" y="1273810"/>
              <a:ext cx="207010" cy="313690"/>
            </a:xfrm>
            <a:custGeom>
              <a:avLst/>
              <a:gdLst/>
              <a:ahLst/>
              <a:cxnLst/>
              <a:rect l="l" t="t" r="r" b="b"/>
              <a:pathLst>
                <a:path w="2724151" h="5181601" extrusionOk="0">
                  <a:moveTo>
                    <a:pt x="0" y="3127636"/>
                  </a:moveTo>
                  <a:lnTo>
                    <a:pt x="51536" y="3268443"/>
                  </a:lnTo>
                  <a:cubicBezTo>
                    <a:pt x="408691" y="4112854"/>
                    <a:pt x="1244816" y="4705351"/>
                    <a:pt x="2219326" y="4705351"/>
                  </a:cubicBezTo>
                  <a:cubicBezTo>
                    <a:pt x="2381745" y="4705351"/>
                    <a:pt x="2540319" y="4688893"/>
                    <a:pt x="2693472" y="4657553"/>
                  </a:cubicBezTo>
                  <a:lnTo>
                    <a:pt x="2724151" y="4649665"/>
                  </a:lnTo>
                  <a:lnTo>
                    <a:pt x="2724151" y="5181601"/>
                  </a:lnTo>
                  <a:lnTo>
                    <a:pt x="0" y="5181601"/>
                  </a:lnTo>
                  <a:close/>
                  <a:moveTo>
                    <a:pt x="2219326" y="0"/>
                  </a:moveTo>
                  <a:lnTo>
                    <a:pt x="2311401" y="4650"/>
                  </a:lnTo>
                  <a:lnTo>
                    <a:pt x="2311401" y="1302551"/>
                  </a:lnTo>
                  <a:lnTo>
                    <a:pt x="2301496" y="1302551"/>
                  </a:lnTo>
                  <a:cubicBezTo>
                    <a:pt x="1816869" y="1302551"/>
                    <a:pt x="1424001" y="1695419"/>
                    <a:pt x="1424001" y="2180046"/>
                  </a:cubicBezTo>
                  <a:lnTo>
                    <a:pt x="1424001" y="2524126"/>
                  </a:lnTo>
                  <a:lnTo>
                    <a:pt x="2724151" y="2524126"/>
                  </a:lnTo>
                  <a:lnTo>
                    <a:pt x="2724151" y="4649664"/>
                  </a:lnTo>
                  <a:lnTo>
                    <a:pt x="2693472" y="4657552"/>
                  </a:lnTo>
                  <a:cubicBezTo>
                    <a:pt x="2540319" y="4688892"/>
                    <a:pt x="2381745" y="4705350"/>
                    <a:pt x="2219326" y="4705350"/>
                  </a:cubicBezTo>
                  <a:cubicBezTo>
                    <a:pt x="1244816" y="4705350"/>
                    <a:pt x="408691" y="4112853"/>
                    <a:pt x="51536" y="3268442"/>
                  </a:cubicBezTo>
                  <a:lnTo>
                    <a:pt x="0" y="3127635"/>
                  </a:lnTo>
                  <a:lnTo>
                    <a:pt x="0" y="2524126"/>
                  </a:lnTo>
                  <a:lnTo>
                    <a:pt x="0" y="2180046"/>
                  </a:lnTo>
                  <a:cubicBezTo>
                    <a:pt x="0" y="1703391"/>
                    <a:pt x="144902" y="1260579"/>
                    <a:pt x="393059" y="893258"/>
                  </a:cubicBezTo>
                  <a:lnTo>
                    <a:pt x="499344" y="751126"/>
                  </a:lnTo>
                  <a:lnTo>
                    <a:pt x="555733" y="689082"/>
                  </a:lnTo>
                  <a:cubicBezTo>
                    <a:pt x="981484" y="263332"/>
                    <a:pt x="1569653" y="0"/>
                    <a:pt x="221932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14313" marR="0" lvl="0" indent="-14763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Google Shape;422;p4">
            <a:extLst>
              <a:ext uri="{FF2B5EF4-FFF2-40B4-BE49-F238E27FC236}">
                <a16:creationId xmlns:a16="http://schemas.microsoft.com/office/drawing/2014/main" id="{290F31AB-A7E1-6EB5-A613-64F7E96C9228}"/>
              </a:ext>
            </a:extLst>
          </p:cNvPr>
          <p:cNvSpPr/>
          <p:nvPr/>
        </p:nvSpPr>
        <p:spPr>
          <a:xfrm rot="-274823">
            <a:off x="8162272" y="2028157"/>
            <a:ext cx="3072130" cy="40894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제조</a:t>
            </a:r>
            <a:r>
              <a:rPr lang="en-US" sz="120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정보 시스템</a:t>
            </a:r>
            <a:r>
              <a:rPr lang="en-US" sz="120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SaaS </a:t>
            </a:r>
            <a:r>
              <a:rPr lang="en-US" sz="120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운영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676A5-3AAD-5C88-09E6-A24EEA7778D2}"/>
              </a:ext>
            </a:extLst>
          </p:cNvPr>
          <p:cNvSpPr txBox="1"/>
          <p:nvPr/>
        </p:nvSpPr>
        <p:spPr>
          <a:xfrm>
            <a:off x="8635999" y="2717404"/>
            <a:ext cx="2717801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14313" marR="0" lvl="0" indent="-214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altLang="en-US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새로운 도약을 위한 신규 아키텍처 필요</a:t>
            </a:r>
            <a:r>
              <a:rPr lang="en-US" altLang="ko-KR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214313" marR="0" lvl="0" indent="-214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US" altLang="ko-KR" sz="2000" dirty="0">
              <a:solidFill>
                <a:srgbClr val="000000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671513" lvl="1" indent="-214313"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altLang="en-US" sz="2000" dirty="0" err="1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멀티테넌시</a:t>
            </a:r>
            <a:endParaRPr lang="en-US" altLang="ko-KR" sz="2000" dirty="0">
              <a:solidFill>
                <a:srgbClr val="000000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671513" lvl="1" indent="-214313"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클라우드 네이티브 아키텍처</a:t>
            </a:r>
            <a:endParaRPr lang="en-US" altLang="ko-KR" sz="2000" dirty="0">
              <a:solidFill>
                <a:srgbClr val="000000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671513" lvl="1" indent="-214313"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생산성 높은 </a:t>
            </a:r>
            <a:r>
              <a:rPr lang="ko-KR" altLang="en-US" sz="2000" dirty="0" err="1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프론트엔드</a:t>
            </a:r>
            <a:r>
              <a:rPr lang="ko-KR" altLang="en-US" sz="200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 기술</a:t>
            </a:r>
            <a:endParaRPr lang="en-US" altLang="ko-KR" sz="2000" dirty="0">
              <a:solidFill>
                <a:srgbClr val="000000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671513" lvl="1" indent="-214313"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altLang="en-US" sz="2000" dirty="0" err="1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데브옵스</a:t>
            </a:r>
            <a:r>
              <a:rPr lang="ko-KR" altLang="en-US" sz="200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 자동화</a:t>
            </a:r>
            <a:endParaRPr lang="en-US" altLang="ko-KR" sz="2000" dirty="0">
              <a:solidFill>
                <a:srgbClr val="000000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671513" lvl="1" indent="-214313">
              <a:buClr>
                <a:srgbClr val="000000"/>
              </a:buClr>
              <a:buSzPts val="1200"/>
              <a:buFont typeface="Arial"/>
              <a:buChar char="•"/>
            </a:pPr>
            <a:endParaRPr lang="ko-KR" alt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무른모 기업, 채용, 투자, 뉴스">
            <a:extLst>
              <a:ext uri="{FF2B5EF4-FFF2-40B4-BE49-F238E27FC236}">
                <a16:creationId xmlns:a16="http://schemas.microsoft.com/office/drawing/2014/main" id="{5B61E84F-8DC9-12C1-4FFA-3997B831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525" y="6314408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403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BF989-66DF-7E48-0092-F1F854FC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템플릿</a:t>
            </a:r>
            <a:r>
              <a:rPr kumimoji="1" lang="ko-KR" altLang="en-US" dirty="0"/>
              <a:t> 개발 도구</a:t>
            </a:r>
            <a:endParaRPr kumimoji="1" lang="ko-US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5AF97-2663-80CF-0F6D-A80E79C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48" y="1508314"/>
            <a:ext cx="9448644" cy="469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440F5-DAA1-CD81-4F35-064AD4647AD7}"/>
              </a:ext>
            </a:extLst>
          </p:cNvPr>
          <p:cNvSpPr txBox="1"/>
          <p:nvPr/>
        </p:nvSpPr>
        <p:spPr>
          <a:xfrm>
            <a:off x="1786989" y="1323648"/>
            <a:ext cx="1420582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Model Data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0AD73-97C7-3144-365A-F432E04DA812}"/>
              </a:ext>
            </a:extLst>
          </p:cNvPr>
          <p:cNvSpPr txBox="1"/>
          <p:nvPr/>
        </p:nvSpPr>
        <p:spPr>
          <a:xfrm>
            <a:off x="4761666" y="1329882"/>
            <a:ext cx="1125244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Template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F3B51-1672-5F3E-C64B-281E1BB588FD}"/>
              </a:ext>
            </a:extLst>
          </p:cNvPr>
          <p:cNvSpPr txBox="1"/>
          <p:nvPr/>
        </p:nvSpPr>
        <p:spPr>
          <a:xfrm>
            <a:off x="8151296" y="1323648"/>
            <a:ext cx="979692" cy="369332"/>
          </a:xfrm>
          <a:prstGeom prst="rect">
            <a:avLst/>
          </a:prstGeom>
          <a:solidFill>
            <a:srgbClr val="553CC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Preview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34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68D35-080C-FDD2-55A8-00AC8F77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631A0-6ED2-328A-E7F7-C2593AA095A3}"/>
              </a:ext>
            </a:extLst>
          </p:cNvPr>
          <p:cNvSpPr txBox="1"/>
          <p:nvPr/>
        </p:nvSpPr>
        <p:spPr>
          <a:xfrm>
            <a:off x="1008594" y="1523067"/>
            <a:ext cx="11266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SaaS 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애플리케이션에서 요구되는 기능적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/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비기능적 요소들</a:t>
            </a:r>
            <a:endParaRPr kumimoji="1" lang="en-US" altLang="ko-KR" dirty="0">
              <a:solidFill>
                <a:schemeClr val="bg1"/>
              </a:solidFill>
              <a:highlight>
                <a:srgbClr val="553CC4"/>
              </a:highlight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이벤트 기반 마이크로 서비스 아키텍처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멀티테넌시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/</a:t>
            </a:r>
            <a:r>
              <a:rPr kumimoji="1"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Oauth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인증 등 고급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?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기술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생산성있는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분석 방법론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 DDD,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개발 도구와 프로세스 필요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 MSA Easy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같은 뭔가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..(</a:t>
            </a:r>
            <a:r>
              <a:rPr kumimoji="1"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Jhipster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, </a:t>
            </a:r>
            <a:r>
              <a:rPr kumimoji="1"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vLingo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)</a:t>
            </a: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기존 시스템을 어떻게 클라우드 네이티브 아키텍처로 전환하는가</a:t>
            </a:r>
            <a:endParaRPr kumimoji="1" lang="en-US" altLang="ko-KR" dirty="0">
              <a:solidFill>
                <a:schemeClr val="bg1"/>
              </a:solidFill>
              <a:highlight>
                <a:srgbClr val="553CC4"/>
              </a:highlight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DDD,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이벤트 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스토밍은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잘 만들어진 이벤트기반 마이크로 서비스를 효율적으로 도출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누구나 참여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(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현업도 할 수 있는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)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하는 재밌는 놀이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sym typeface="Wingdings" pitchFamily="2" charset="2"/>
            </a:endParaRP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도메인 주도 설계는 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UI 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중심 애플리케이션 설계 구현에 어떻게 개입될 수 있는가</a:t>
            </a:r>
            <a:endParaRPr kumimoji="1" lang="en-US" altLang="ko-KR" dirty="0">
              <a:solidFill>
                <a:schemeClr val="bg1"/>
              </a:solidFill>
              <a:highlight>
                <a:srgbClr val="553CC4"/>
              </a:highlight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UI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요소들은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DDD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전술적 설계 요소들과 정확히 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매핑됨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잘된 모델링 결과는 잘 만들어진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UI 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를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파생시킴</a:t>
            </a:r>
            <a:b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</a:b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Chat GPT</a:t>
            </a:r>
            <a:r>
              <a:rPr kumimoji="1" lang="ko-KR" altLang="en-US" dirty="0" err="1">
                <a:solidFill>
                  <a:schemeClr val="bg1"/>
                </a:solidFill>
                <a:highlight>
                  <a:srgbClr val="553CC4"/>
                </a:highlight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어떻게 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SW 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생산성에 도움이 되게 활용하는가</a:t>
            </a:r>
            <a:endParaRPr kumimoji="1" lang="en-US" altLang="ko-KR" dirty="0">
              <a:solidFill>
                <a:schemeClr val="bg1"/>
              </a:solidFill>
              <a:highlight>
                <a:srgbClr val="553CC4"/>
              </a:highlight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DDD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는 나이가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20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살이 되었고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인터넷에 풍부한 지식이 넘쳐남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이를 학습한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Chat GPT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는 생각보다 괜찮은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DDD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모델링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(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이벤트스토밍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클래스모델링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)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의 초안을 생성해줌</a:t>
            </a:r>
            <a:endParaRPr kumimoji="1" lang="ko-US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73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9A598-4688-A81D-B6A3-9FEF195B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애자일 소프트웨어 개발을 위한 도구</a:t>
            </a:r>
            <a:endParaRPr kumimoji="1" lang="ko-US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42390-89B7-B910-6389-326D761B6C61}"/>
              </a:ext>
            </a:extLst>
          </p:cNvPr>
          <p:cNvSpPr txBox="1"/>
          <p:nvPr/>
        </p:nvSpPr>
        <p:spPr>
          <a:xfrm>
            <a:off x="5611686" y="4457107"/>
            <a:ext cx="1637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Polyglot Clean Code 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Ubiquitous Language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Implementation (Cloud 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UAT Test Gen.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US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FEC3CD-F86D-5169-2F31-8F7EE6EAD568}"/>
              </a:ext>
            </a:extLst>
          </p:cNvPr>
          <p:cNvGrpSpPr/>
          <p:nvPr/>
        </p:nvGrpSpPr>
        <p:grpSpPr>
          <a:xfrm>
            <a:off x="626214" y="1864448"/>
            <a:ext cx="11543489" cy="4384200"/>
            <a:chOff x="626214" y="1864448"/>
            <a:chExt cx="11543489" cy="43842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2FCDF0-387D-82AE-7FA9-0FCE82EF6905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FCAC190-1E71-D1E5-4EE7-447CD422843C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7A68320-CF3A-1712-5C07-B44D885702C7}"/>
                </a:ext>
              </a:extLst>
            </p:cNvPr>
            <p:cNvSpPr/>
            <p:nvPr/>
          </p:nvSpPr>
          <p:spPr>
            <a:xfrm>
              <a:off x="7306234" y="1864448"/>
              <a:ext cx="4647304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B015F8-BC28-89D6-CF44-46424D741923}"/>
                </a:ext>
              </a:extLst>
            </p:cNvPr>
            <p:cNvSpPr txBox="1"/>
            <p:nvPr/>
          </p:nvSpPr>
          <p:spPr>
            <a:xfrm>
              <a:off x="2596072" y="246218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biz</a:t>
              </a:r>
              <a:endParaRPr kumimoji="1" lang="ko-US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2EFFA-93D5-0FB3-FC09-894D5A263F17}"/>
                </a:ext>
              </a:extLst>
            </p:cNvPr>
            <p:cNvSpPr txBox="1"/>
            <p:nvPr/>
          </p:nvSpPr>
          <p:spPr>
            <a:xfrm>
              <a:off x="5906370" y="2507003"/>
              <a:ext cx="524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dev</a:t>
              </a:r>
              <a:endParaRPr kumimoji="1" lang="ko-US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EC313B-AE85-37ED-438E-980CBBBF8255}"/>
                </a:ext>
              </a:extLst>
            </p:cNvPr>
            <p:cNvSpPr txBox="1"/>
            <p:nvPr/>
          </p:nvSpPr>
          <p:spPr>
            <a:xfrm>
              <a:off x="9440256" y="2507003"/>
              <a:ext cx="516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ops</a:t>
              </a:r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172761-E4F7-87C1-D14A-F8A964506228}"/>
                </a:ext>
              </a:extLst>
            </p:cNvPr>
            <p:cNvSpPr/>
            <p:nvPr/>
          </p:nvSpPr>
          <p:spPr>
            <a:xfrm>
              <a:off x="633099" y="3091278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Opportunity</a:t>
              </a:r>
            </a:p>
            <a:p>
              <a:pPr algn="ctr"/>
              <a:r>
                <a:rPr kumimoji="1" lang="en-US" altLang="ko-US" sz="1600" dirty="0"/>
                <a:t>Discovery</a:t>
              </a:r>
              <a:endParaRPr kumimoji="1" lang="ko-US" altLang="en-US" sz="16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673F279-1A15-328E-CB4B-12073F7EBE11}"/>
                </a:ext>
              </a:extLst>
            </p:cNvPr>
            <p:cNvSpPr/>
            <p:nvPr/>
          </p:nvSpPr>
          <p:spPr>
            <a:xfrm>
              <a:off x="1947133" y="3787858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Requirement Capturing</a:t>
              </a:r>
              <a:endParaRPr kumimoji="1" lang="ko-US" altLang="en-US" sz="1400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E7101ED-8ED0-C16E-DB88-DAB8C2522806}"/>
                </a:ext>
              </a:extLst>
            </p:cNvPr>
            <p:cNvSpPr/>
            <p:nvPr/>
          </p:nvSpPr>
          <p:spPr>
            <a:xfrm>
              <a:off x="3642358" y="3212302"/>
              <a:ext cx="2228260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Architecting</a:t>
              </a:r>
              <a:endParaRPr kumimoji="1" lang="ko-US" altLang="en-US" sz="16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EDCF23-E6FA-55BE-8B6D-2978016F1BE6}"/>
                </a:ext>
              </a:extLst>
            </p:cNvPr>
            <p:cNvSpPr/>
            <p:nvPr/>
          </p:nvSpPr>
          <p:spPr>
            <a:xfrm>
              <a:off x="5233065" y="3898102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Coding / Testing</a:t>
              </a:r>
              <a:endParaRPr kumimoji="1" lang="ko-US" altLang="en-US" sz="14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B92D64-91E0-E213-42AA-0EA8CEB40873}"/>
                </a:ext>
              </a:extLst>
            </p:cNvPr>
            <p:cNvSpPr/>
            <p:nvPr/>
          </p:nvSpPr>
          <p:spPr>
            <a:xfrm>
              <a:off x="6960730" y="3280882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Deployment</a:t>
              </a:r>
              <a:endParaRPr kumimoji="1" lang="ko-US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4C9E5AA-DD20-AB81-9821-ADFDA359E46B}"/>
                </a:ext>
              </a:extLst>
            </p:cNvPr>
            <p:cNvSpPr/>
            <p:nvPr/>
          </p:nvSpPr>
          <p:spPr>
            <a:xfrm>
              <a:off x="8532607" y="3738104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Delivery</a:t>
              </a:r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1124FEE-1B34-02DD-7DD5-919BC3BC191C}"/>
                </a:ext>
              </a:extLst>
            </p:cNvPr>
            <p:cNvSpPr/>
            <p:nvPr/>
          </p:nvSpPr>
          <p:spPr>
            <a:xfrm>
              <a:off x="9909585" y="3189464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Value Analysis</a:t>
              </a:r>
              <a:endParaRPr kumimoji="1" lang="ko-US" alt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72FCFB-D710-23BF-EF39-48E4D2CEFB33}"/>
                </a:ext>
              </a:extLst>
            </p:cNvPr>
            <p:cNvSpPr txBox="1"/>
            <p:nvPr/>
          </p:nvSpPr>
          <p:spPr>
            <a:xfrm>
              <a:off x="626214" y="3701584"/>
              <a:ext cx="15208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Customer Journey Mapping</a:t>
              </a:r>
              <a:endParaRPr kumimoji="1" lang="ko-US" alt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Impact Mapping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Business  Model Canvas</a:t>
              </a:r>
            </a:p>
            <a:p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CF7984-0BB7-481D-50FF-E103D6A2D209}"/>
                </a:ext>
              </a:extLst>
            </p:cNvPr>
            <p:cNvSpPr txBox="1"/>
            <p:nvPr/>
          </p:nvSpPr>
          <p:spPr>
            <a:xfrm>
              <a:off x="2314676" y="4336498"/>
              <a:ext cx="140745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Big Picture Event Storming (E/S)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Process Modeling E/S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Example Mapping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User Story Mapping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E45BFD-502C-7954-8E6C-E4AA500CE00C}"/>
                </a:ext>
              </a:extLst>
            </p:cNvPr>
            <p:cNvSpPr txBox="1"/>
            <p:nvPr/>
          </p:nvSpPr>
          <p:spPr>
            <a:xfrm>
              <a:off x="4059998" y="3834901"/>
              <a:ext cx="12706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Design Level Event Storming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Hexagonal Modeling</a:t>
              </a:r>
              <a:endParaRPr kumimoji="1" lang="ko-US" alt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6C55F-A613-9A3D-E46F-88B7B8876FC1}"/>
                </a:ext>
              </a:extLst>
            </p:cNvPr>
            <p:cNvSpPr txBox="1"/>
            <p:nvPr/>
          </p:nvSpPr>
          <p:spPr>
            <a:xfrm>
              <a:off x="7306234" y="3921802"/>
              <a:ext cx="12952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Deployment Configuration Gen.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Contract Test Gen.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Kubernetes Modeling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FE58C1-AA70-282F-ABCF-76B00203178B}"/>
                </a:ext>
              </a:extLst>
            </p:cNvPr>
            <p:cNvSpPr txBox="1"/>
            <p:nvPr/>
          </p:nvSpPr>
          <p:spPr>
            <a:xfrm>
              <a:off x="8974630" y="4375220"/>
              <a:ext cx="16377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Kubernetes Operation &amp; CI/CD Integration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A4C403-F06C-2F4C-A92C-2967D6CFFBCB}"/>
                </a:ext>
              </a:extLst>
            </p:cNvPr>
            <p:cNvSpPr txBox="1"/>
            <p:nvPr/>
          </p:nvSpPr>
          <p:spPr>
            <a:xfrm>
              <a:off x="10531907" y="3789105"/>
              <a:ext cx="16377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SLA/ Speed Monitoring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User 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A/B Testing</a:t>
              </a:r>
            </a:p>
            <a:p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5D69757-5C11-E923-6E1E-1D2B5F1B9FC6}"/>
                </a:ext>
              </a:extLst>
            </p:cNvPr>
            <p:cNvSpPr/>
            <p:nvPr/>
          </p:nvSpPr>
          <p:spPr>
            <a:xfrm>
              <a:off x="666973" y="375147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1</a:t>
              </a:r>
              <a:endParaRPr kumimoji="1" lang="ko-US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6BB2260-43F7-8CBF-26C8-9C220DA6ACC3}"/>
                </a:ext>
              </a:extLst>
            </p:cNvPr>
            <p:cNvSpPr/>
            <p:nvPr/>
          </p:nvSpPr>
          <p:spPr>
            <a:xfrm>
              <a:off x="667787" y="4299616"/>
              <a:ext cx="194347" cy="19501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2</a:t>
              </a:r>
              <a:endParaRPr kumimoji="1" lang="ko-US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DF44BC-E514-8422-72BD-E84692A9D7BC}"/>
                </a:ext>
              </a:extLst>
            </p:cNvPr>
            <p:cNvSpPr/>
            <p:nvPr/>
          </p:nvSpPr>
          <p:spPr>
            <a:xfrm>
              <a:off x="2336203" y="4390704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4</a:t>
              </a:r>
              <a:endParaRPr kumimoji="1" lang="ko-US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155CC8A-1672-8D68-6CD5-F0026F4E108A}"/>
                </a:ext>
              </a:extLst>
            </p:cNvPr>
            <p:cNvSpPr/>
            <p:nvPr/>
          </p:nvSpPr>
          <p:spPr>
            <a:xfrm>
              <a:off x="2336203" y="4952333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5</a:t>
              </a:r>
              <a:endParaRPr kumimoji="1" lang="ko-US" altLang="en-US" sz="12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9C8F73B-2805-A63D-BD6E-6C8D7F2573EF}"/>
                </a:ext>
              </a:extLst>
            </p:cNvPr>
            <p:cNvSpPr/>
            <p:nvPr/>
          </p:nvSpPr>
          <p:spPr>
            <a:xfrm>
              <a:off x="2336203" y="526207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6</a:t>
              </a:r>
              <a:endParaRPr kumimoji="1" lang="ko-US" altLang="en-US" sz="12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BE5A42-4007-D6F0-1334-5FAA7792729C}"/>
                </a:ext>
              </a:extLst>
            </p:cNvPr>
            <p:cNvSpPr/>
            <p:nvPr/>
          </p:nvSpPr>
          <p:spPr>
            <a:xfrm>
              <a:off x="4077496" y="4394546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8</a:t>
              </a:r>
              <a:endParaRPr kumimoji="1" lang="ko-US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902CB16-697E-0821-21C9-B1516CAD9057}"/>
                </a:ext>
              </a:extLst>
            </p:cNvPr>
            <p:cNvSpPr/>
            <p:nvPr/>
          </p:nvSpPr>
          <p:spPr>
            <a:xfrm>
              <a:off x="4061018" y="388868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7</a:t>
              </a:r>
              <a:endParaRPr kumimoji="1" lang="ko-US" altLang="en-US" sz="12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0760DFB-7313-49E5-8359-8396346AF09E}"/>
                </a:ext>
              </a:extLst>
            </p:cNvPr>
            <p:cNvSpPr/>
            <p:nvPr/>
          </p:nvSpPr>
          <p:spPr>
            <a:xfrm>
              <a:off x="5644700" y="4486414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9</a:t>
              </a:r>
              <a:endParaRPr kumimoji="1" lang="ko-US" altLang="en-US" sz="12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CB5D25-C159-F025-E740-72A82F1DDE6D}"/>
                </a:ext>
              </a:extLst>
            </p:cNvPr>
            <p:cNvSpPr/>
            <p:nvPr/>
          </p:nvSpPr>
          <p:spPr>
            <a:xfrm>
              <a:off x="5656738" y="541422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11</a:t>
              </a:r>
              <a:endParaRPr kumimoji="1" lang="ko-US" altLang="en-US" sz="9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F17E955-84E5-55B0-A708-DBF2095B7C81}"/>
                </a:ext>
              </a:extLst>
            </p:cNvPr>
            <p:cNvSpPr/>
            <p:nvPr/>
          </p:nvSpPr>
          <p:spPr>
            <a:xfrm>
              <a:off x="7333136" y="3970046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13</a:t>
              </a:r>
              <a:endParaRPr kumimoji="1" lang="ko-US" altLang="en-US" sz="900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87D42B7-94ED-4FB2-7969-CD80A697009D}"/>
                </a:ext>
              </a:extLst>
            </p:cNvPr>
            <p:cNvSpPr/>
            <p:nvPr/>
          </p:nvSpPr>
          <p:spPr>
            <a:xfrm>
              <a:off x="7340392" y="452884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14</a:t>
              </a:r>
              <a:endParaRPr kumimoji="1" lang="ko-US" altLang="en-US" sz="900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5289E08-6F10-BA88-5218-64E04D9B8238}"/>
                </a:ext>
              </a:extLst>
            </p:cNvPr>
            <p:cNvSpPr/>
            <p:nvPr/>
          </p:nvSpPr>
          <p:spPr>
            <a:xfrm>
              <a:off x="9009534" y="4441756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16</a:t>
              </a:r>
              <a:endParaRPr kumimoji="1" lang="ko-US" altLang="en-US" sz="900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71C19EA-0B2F-EA37-CB9E-5BBC49EDE185}"/>
                </a:ext>
              </a:extLst>
            </p:cNvPr>
            <p:cNvSpPr/>
            <p:nvPr/>
          </p:nvSpPr>
          <p:spPr>
            <a:xfrm>
              <a:off x="10562566" y="383215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17</a:t>
              </a:r>
              <a:endParaRPr kumimoji="1" lang="ko-US" altLang="en-US" sz="900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0EB767E-D38D-2EE7-F69C-96F64995935D}"/>
                </a:ext>
              </a:extLst>
            </p:cNvPr>
            <p:cNvSpPr/>
            <p:nvPr/>
          </p:nvSpPr>
          <p:spPr>
            <a:xfrm>
              <a:off x="10569824" y="4216786"/>
              <a:ext cx="194347" cy="19501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18</a:t>
              </a:r>
              <a:endParaRPr kumimoji="1" lang="ko-US" altLang="en-US" sz="900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E45937C-9C57-A289-EF51-89CBAF29D301}"/>
                </a:ext>
              </a:extLst>
            </p:cNvPr>
            <p:cNvSpPr/>
            <p:nvPr/>
          </p:nvSpPr>
          <p:spPr>
            <a:xfrm>
              <a:off x="668762" y="4539032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3</a:t>
              </a:r>
              <a:endParaRPr kumimoji="1" lang="ko-US" altLang="en-US" sz="12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FBEEB10-04D8-0269-90D4-6EF07678B908}"/>
                </a:ext>
              </a:extLst>
            </p:cNvPr>
            <p:cNvSpPr/>
            <p:nvPr/>
          </p:nvSpPr>
          <p:spPr>
            <a:xfrm>
              <a:off x="5644700" y="4844510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10</a:t>
              </a:r>
              <a:endParaRPr kumimoji="1" lang="ko-US" altLang="en-US" sz="900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D1FB786-600D-93E4-4523-91FA3FAA3B48}"/>
                </a:ext>
              </a:extLst>
            </p:cNvPr>
            <p:cNvSpPr/>
            <p:nvPr/>
          </p:nvSpPr>
          <p:spPr>
            <a:xfrm>
              <a:off x="5669284" y="5738749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12</a:t>
              </a:r>
              <a:endParaRPr kumimoji="1" lang="ko-US" altLang="en-US" sz="900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F6754B5-44A2-CC6F-F079-F0FE16258E9D}"/>
                </a:ext>
              </a:extLst>
            </p:cNvPr>
            <p:cNvSpPr/>
            <p:nvPr/>
          </p:nvSpPr>
          <p:spPr>
            <a:xfrm>
              <a:off x="7331428" y="4821095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15</a:t>
              </a:r>
              <a:endParaRPr kumimoji="1" lang="ko-US" altLang="en-US" sz="900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E3EC239-7AC1-02A9-10BA-2D9453DCE359}"/>
                </a:ext>
              </a:extLst>
            </p:cNvPr>
            <p:cNvSpPr/>
            <p:nvPr/>
          </p:nvSpPr>
          <p:spPr>
            <a:xfrm>
              <a:off x="2349707" y="5645972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7</a:t>
              </a:r>
              <a:endParaRPr kumimoji="1" lang="ko-US" altLang="en-US" sz="1200" dirty="0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871F4101-0332-791F-60DF-9083C55D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72" y="912929"/>
            <a:ext cx="177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5B902-B8F8-B260-9BB4-0BE52957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Future Directions: </a:t>
            </a:r>
            <a:endParaRPr kumimoji="1" lang="ko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A2061-E463-9F7D-D2E2-57944F283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906" y="1273560"/>
            <a:ext cx="10446659" cy="4888215"/>
          </a:xfrm>
        </p:spPr>
        <p:txBody>
          <a:bodyPr/>
          <a:lstStyle/>
          <a:p>
            <a:pPr marL="203195" indent="0">
              <a:buNone/>
            </a:pPr>
            <a:r>
              <a:rPr kumimoji="1" lang="en-US" altLang="ko-US" sz="1800" b="1" dirty="0">
                <a:solidFill>
                  <a:schemeClr val="bg2"/>
                </a:solidFill>
                <a:highlight>
                  <a:srgbClr val="553CC4"/>
                </a:highlight>
              </a:rPr>
              <a:t>Open Sourcing</a:t>
            </a:r>
          </a:p>
          <a:p>
            <a:r>
              <a:rPr kumimoji="1" lang="en-US" altLang="ko-US" sz="1800" dirty="0"/>
              <a:t>2023 </a:t>
            </a:r>
            <a:r>
              <a:rPr kumimoji="1" lang="ko-KR" altLang="en-US" sz="1800" dirty="0"/>
              <a:t>년 </a:t>
            </a:r>
            <a:r>
              <a:rPr kumimoji="1" lang="en-US" altLang="ko-KR" sz="1800" dirty="0"/>
              <a:t>9~10</a:t>
            </a:r>
            <a:r>
              <a:rPr kumimoji="1" lang="ko-KR" altLang="en-US" sz="1800" dirty="0"/>
              <a:t>월 목표</a:t>
            </a:r>
            <a:endParaRPr kumimoji="1" lang="en-US" altLang="ko-KR" sz="1800" dirty="0"/>
          </a:p>
          <a:p>
            <a:r>
              <a:rPr kumimoji="1" lang="ko-KR" altLang="en-US" sz="1800" dirty="0"/>
              <a:t>오픈소스 범위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 </a:t>
            </a:r>
            <a:r>
              <a:rPr kumimoji="1" lang="ko-KR" altLang="en-US" sz="1800" dirty="0" err="1"/>
              <a:t>모델러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코드 생성 엔진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주요 템플릿</a:t>
            </a:r>
            <a:endParaRPr kumimoji="1" lang="en-US" altLang="ko-US" sz="1800" dirty="0"/>
          </a:p>
          <a:p>
            <a:pPr marL="203195" indent="0">
              <a:buNone/>
            </a:pPr>
            <a:r>
              <a:rPr kumimoji="1" lang="en-US" altLang="ko-US" sz="1800" b="1" dirty="0">
                <a:solidFill>
                  <a:schemeClr val="bg2"/>
                </a:solidFill>
                <a:highlight>
                  <a:srgbClr val="553CC4"/>
                </a:highlight>
              </a:rPr>
              <a:t>Template/Topping Development</a:t>
            </a:r>
          </a:p>
          <a:p>
            <a:r>
              <a:rPr kumimoji="1" lang="en-US" altLang="ko-US" sz="1800" dirty="0"/>
              <a:t>Billing/Metering Features</a:t>
            </a:r>
          </a:p>
          <a:p>
            <a:r>
              <a:rPr kumimoji="1" lang="en-US" altLang="ko-US" sz="1800" dirty="0"/>
              <a:t>Document DB Support</a:t>
            </a:r>
          </a:p>
          <a:p>
            <a:r>
              <a:rPr kumimoji="1" lang="en-US" altLang="ko-US" sz="1800" dirty="0"/>
              <a:t>Template for another domains – Commerce, Social Network, Productivity</a:t>
            </a:r>
          </a:p>
          <a:p>
            <a:pPr marL="203195" indent="0">
              <a:buNone/>
            </a:pPr>
            <a:r>
              <a:rPr kumimoji="1" lang="ko-KR" altLang="en-US" b="1" dirty="0">
                <a:solidFill>
                  <a:schemeClr val="bg2"/>
                </a:solidFill>
                <a:highlight>
                  <a:srgbClr val="553CC4"/>
                </a:highlight>
              </a:rPr>
              <a:t>무한 캔버스 공유 이벤트 </a:t>
            </a:r>
            <a:r>
              <a:rPr kumimoji="1" lang="ko-KR" altLang="en-US" b="1" dirty="0" err="1">
                <a:solidFill>
                  <a:schemeClr val="bg2"/>
                </a:solidFill>
                <a:highlight>
                  <a:srgbClr val="553CC4"/>
                </a:highlight>
              </a:rPr>
              <a:t>스토밍</a:t>
            </a:r>
            <a:endParaRPr kumimoji="1" lang="en-US" altLang="ko-US" b="1" dirty="0">
              <a:solidFill>
                <a:schemeClr val="bg2"/>
              </a:solidFill>
              <a:highlight>
                <a:srgbClr val="553CC4"/>
              </a:highlight>
            </a:endParaRPr>
          </a:p>
          <a:p>
            <a:r>
              <a:rPr kumimoji="1" lang="en-US" altLang="ko-KR" sz="1800" dirty="0"/>
              <a:t>Mirrored </a:t>
            </a:r>
            <a:r>
              <a:rPr kumimoji="1" lang="en-US" altLang="ko-KR" sz="1800" dirty="0" err="1"/>
              <a:t>BoundedContexts</a:t>
            </a:r>
            <a:r>
              <a:rPr kumimoji="1" lang="en-US" altLang="ko-KR" sz="1800" dirty="0"/>
              <a:t> / Events / Command</a:t>
            </a:r>
          </a:p>
          <a:p>
            <a:r>
              <a:rPr kumimoji="1" lang="en-US" altLang="ko-KR" sz="1800" dirty="0"/>
              <a:t>Team-work:  </a:t>
            </a:r>
            <a:r>
              <a:rPr kumimoji="1" lang="ko-KR" altLang="en-US" sz="1800" dirty="0"/>
              <a:t>각 스티커 요소 스펙에 대한 </a:t>
            </a:r>
            <a:r>
              <a:rPr kumimoji="1" lang="en-US" altLang="ko-KR" sz="1800" dirty="0"/>
              <a:t>Requirement / Spec Request</a:t>
            </a:r>
          </a:p>
          <a:p>
            <a:pPr marL="203195" indent="0">
              <a:buNone/>
            </a:pPr>
            <a:r>
              <a:rPr kumimoji="1" lang="en-US" altLang="ko-US" sz="1800" b="1" dirty="0">
                <a:solidFill>
                  <a:schemeClr val="bg2"/>
                </a:solidFill>
                <a:highlight>
                  <a:srgbClr val="553CC4"/>
                </a:highlight>
              </a:rPr>
              <a:t>Micro-Frontends Support</a:t>
            </a:r>
          </a:p>
          <a:p>
            <a:r>
              <a:rPr kumimoji="1" lang="en-US" altLang="ko-KR" sz="1800" dirty="0"/>
              <a:t>Microservice + Micro Frontend per Team</a:t>
            </a:r>
          </a:p>
          <a:p>
            <a:r>
              <a:rPr kumimoji="1" lang="en-US" altLang="ko-KR" sz="1800" dirty="0"/>
              <a:t>Diverse Frontend Technologies including </a:t>
            </a:r>
            <a:r>
              <a:rPr kumimoji="1" lang="en-US" altLang="ko-KR" sz="1800" dirty="0" err="1"/>
              <a:t>VueJs</a:t>
            </a:r>
            <a:r>
              <a:rPr kumimoji="1" lang="en-US" altLang="ko-KR" sz="1800" dirty="0"/>
              <a:t>, React, Angular, Svelte</a:t>
            </a:r>
          </a:p>
          <a:p>
            <a:endParaRPr kumimoji="1" lang="ko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8762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9A598-4688-A81D-B6A3-9FEF195B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670" y="368739"/>
            <a:ext cx="10446659" cy="729968"/>
          </a:xfrm>
        </p:spPr>
        <p:txBody>
          <a:bodyPr/>
          <a:lstStyle/>
          <a:p>
            <a:r>
              <a:rPr kumimoji="1" lang="ko-KR" altLang="en-US" dirty="0"/>
              <a:t>배워서 남주나</a:t>
            </a:r>
            <a:r>
              <a:rPr kumimoji="1" lang="en-US" altLang="ko-KR" dirty="0"/>
              <a:t>:</a:t>
            </a:r>
            <a:br>
              <a:rPr kumimoji="1" lang="en-US" altLang="ko-KR" dirty="0"/>
            </a:br>
            <a:r>
              <a:rPr kumimoji="1" lang="ko-KR" altLang="en-US" sz="3200" dirty="0"/>
              <a:t>애자일 소프트웨어 교육 서비스</a:t>
            </a:r>
            <a:endParaRPr kumimoji="1" lang="ko-US" altLang="en-US" sz="32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015E026-6000-FB1A-24CF-8ABB9EA8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084" y="368739"/>
            <a:ext cx="2821780" cy="766546"/>
          </a:xfrm>
          <a:prstGeom prst="rect">
            <a:avLst/>
          </a:prstGeom>
        </p:spPr>
      </p:pic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317CB96D-63D2-5123-DB6E-0E67BE98B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05104"/>
              </p:ext>
            </p:extLst>
          </p:nvPr>
        </p:nvGraphicFramePr>
        <p:xfrm>
          <a:off x="1157416" y="1208408"/>
          <a:ext cx="9946108" cy="5649592"/>
        </p:xfrm>
        <a:graphic>
          <a:graphicData uri="http://schemas.openxmlformats.org/drawingml/2006/table">
            <a:tbl>
              <a:tblPr/>
              <a:tblGrid>
                <a:gridCol w="930443">
                  <a:extLst>
                    <a:ext uri="{9D8B030D-6E8A-4147-A177-3AD203B41FA5}">
                      <a16:colId xmlns:a16="http://schemas.microsoft.com/office/drawing/2014/main" val="2993201201"/>
                    </a:ext>
                  </a:extLst>
                </a:gridCol>
                <a:gridCol w="2662990">
                  <a:extLst>
                    <a:ext uri="{9D8B030D-6E8A-4147-A177-3AD203B41FA5}">
                      <a16:colId xmlns:a16="http://schemas.microsoft.com/office/drawing/2014/main" val="1415203692"/>
                    </a:ext>
                  </a:extLst>
                </a:gridCol>
                <a:gridCol w="3192379">
                  <a:extLst>
                    <a:ext uri="{9D8B030D-6E8A-4147-A177-3AD203B41FA5}">
                      <a16:colId xmlns:a16="http://schemas.microsoft.com/office/drawing/2014/main" val="1508517817"/>
                    </a:ext>
                  </a:extLst>
                </a:gridCol>
                <a:gridCol w="3160296">
                  <a:extLst>
                    <a:ext uri="{9D8B030D-6E8A-4147-A177-3AD203B41FA5}">
                      <a16:colId xmlns:a16="http://schemas.microsoft.com/office/drawing/2014/main" val="3905319468"/>
                    </a:ext>
                  </a:extLst>
                </a:gridCol>
              </a:tblGrid>
              <a:tr h="150326">
                <a:tc>
                  <a:txBody>
                    <a:bodyPr/>
                    <a:lstStyle/>
                    <a:p>
                      <a:pPr algn="ctr"/>
                      <a:endParaRPr lang="ko-US" altLang="en-US" sz="11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67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</a:rPr>
                        <a:t>Fundamental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67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</a:rPr>
                        <a:t>Intermediate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67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</a:rPr>
                        <a:t>Advanced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6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924979"/>
                  </a:ext>
                </a:extLst>
              </a:tr>
              <a:tr h="117366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Biz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• Object Oriented Design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OOP Design Principles</a:t>
                      </a:r>
                      <a:br>
                        <a:rPr lang="en-US" sz="1100">
                          <a:effectLst/>
                        </a:rPr>
                      </a:b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• UML &amp; Design Patterns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• </a:t>
                      </a:r>
                      <a:r>
                        <a:rPr lang="en-US" sz="1100" dirty="0" err="1">
                          <a:effectLst/>
                        </a:rPr>
                        <a:t>Eventstorming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</a:t>
                      </a:r>
                      <a:r>
                        <a:rPr lang="en-US" sz="1100" dirty="0" err="1">
                          <a:effectLst/>
                        </a:rPr>
                        <a:t>Eventstorming</a:t>
                      </a:r>
                      <a:r>
                        <a:rPr lang="en-US" sz="1100" dirty="0">
                          <a:effectLst/>
                        </a:rPr>
                        <a:t> E-Commerce Domain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Big picture &amp; Design level </a:t>
                      </a:r>
                      <a:r>
                        <a:rPr lang="en-US" sz="1100" dirty="0" err="1">
                          <a:effectLst/>
                        </a:rPr>
                        <a:t>Eventstorming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Context Mapping, CQRS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Aggregate Modeling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 Entity Design with Class Diagrams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• Eventstorming for various Domains</a:t>
                      </a:r>
                      <a:br>
                        <a:rPr lang="en-US" sz="1100">
                          <a:effectLst/>
                        </a:rPr>
                      </a:b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• Core-supporting-generic domain prioritization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Wardlley mapping, Impact mapping</a:t>
                      </a:r>
                      <a:br>
                        <a:rPr lang="en-US" sz="1100">
                          <a:effectLst/>
                        </a:rPr>
                      </a:b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• </a:t>
                      </a:r>
                      <a:r>
                        <a:rPr lang="ko-KR" altLang="en-US" sz="1100">
                          <a:effectLst/>
                        </a:rPr>
                        <a:t>중요도에 따른 구현 전략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en-US" altLang="ko-KR" sz="1100">
                          <a:effectLst/>
                        </a:rPr>
                        <a:t>- </a:t>
                      </a:r>
                      <a:r>
                        <a:rPr lang="en-US" sz="1100">
                          <a:effectLst/>
                        </a:rPr>
                        <a:t>Transaction Script</a:t>
                      </a:r>
                      <a:br>
                        <a:rPr lang="en-US" sz="1100">
                          <a:effectLst/>
                        </a:rPr>
                      </a:b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• Apply Ubiquitous Language 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19504"/>
                  </a:ext>
                </a:extLst>
              </a:tr>
              <a:tr h="1557413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Dev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• Obejct Oriented Programming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Object Oriented Framework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Spring boot, JDBC and JPA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Web UI (VueJS)</a:t>
                      </a:r>
                      <a:br>
                        <a:rPr lang="en-US" sz="1100">
                          <a:effectLst/>
                        </a:rPr>
                      </a:b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• Understanding GitHub &amp; GitPod</a:t>
                      </a:r>
                      <a:br>
                        <a:rPr lang="en-US" sz="1100">
                          <a:effectLst/>
                        </a:rPr>
                      </a:b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• Build automation tool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Maven, Gradle</a:t>
                      </a:r>
                      <a:br>
                        <a:rPr lang="en-US" sz="1100">
                          <a:effectLst/>
                        </a:rPr>
                      </a:b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• Linux OS Basics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• Microservice Clean Architecture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ES Model and Implementation mapping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Circuit Breaker Pattern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Req/Res with </a:t>
                      </a:r>
                      <a:r>
                        <a:rPr lang="en-US" sz="1100" dirty="0" err="1">
                          <a:effectLst/>
                        </a:rPr>
                        <a:t>FeignClient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Event driven Microservice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Event Pub/Sub, Compensation &amp; CQRS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Message Broker – Kafka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Application Packaging &amp; </a:t>
                      </a:r>
                      <a:r>
                        <a:rPr lang="en-US" sz="1100" dirty="0" err="1">
                          <a:effectLst/>
                        </a:rPr>
                        <a:t>Dockerizing</a:t>
                      </a:r>
                      <a:endParaRPr lang="en-US" sz="1100" dirty="0">
                        <a:effectLst/>
                      </a:endParaRP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• Extending Event driven Microservice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</a:t>
                      </a:r>
                      <a:r>
                        <a:rPr lang="ko-KR" altLang="en-US" sz="1100">
                          <a:effectLst/>
                        </a:rPr>
                        <a:t>멱등성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트랜잭션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en-US" sz="1100">
                          <a:effectLst/>
                        </a:rPr>
                        <a:t>Kafka Parallel Processing, Deadline </a:t>
                      </a:r>
                      <a:r>
                        <a:rPr lang="ko-KR" altLang="en-US" sz="1100">
                          <a:effectLst/>
                        </a:rPr>
                        <a:t>처리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en-US" altLang="ko-KR" sz="1100">
                          <a:effectLst/>
                        </a:rPr>
                        <a:t>- </a:t>
                      </a:r>
                      <a:r>
                        <a:rPr lang="en-US" sz="1100">
                          <a:effectLst/>
                        </a:rPr>
                        <a:t>Dedicated Framework (Eventuate, Axon)</a:t>
                      </a:r>
                      <a:br>
                        <a:rPr lang="en-US" sz="1100">
                          <a:effectLst/>
                        </a:rPr>
                      </a:b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• Inter-service communication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CDC, gRPC Client/Server, Spring Reactive</a:t>
                      </a:r>
                      <a:br>
                        <a:rPr lang="en-US" sz="1100">
                          <a:effectLst/>
                        </a:rPr>
                      </a:b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• Microservice Authentication/ Authorization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Centralized Session (Redis, Memcached)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- Client Token (JWT)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008699"/>
                  </a:ext>
                </a:extLst>
              </a:tr>
              <a:tr h="1429496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Ops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• Cloud Infra, VM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CSP introduction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VM managed Service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Deploy to VM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VM, </a:t>
                      </a:r>
                      <a:r>
                        <a:rPr lang="en-US" sz="1100" dirty="0" err="1">
                          <a:effectLst/>
                        </a:rPr>
                        <a:t>Dabase</a:t>
                      </a:r>
                      <a:r>
                        <a:rPr lang="en-US" sz="1100" dirty="0">
                          <a:effectLst/>
                        </a:rPr>
                        <a:t> provisioning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Deploy to Cloud VM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• Cloud Software Platform, Docker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Kubernetes </a:t>
                      </a:r>
                      <a:r>
                        <a:rPr lang="ko-KR" altLang="en-US" sz="1100" dirty="0">
                          <a:effectLst/>
                        </a:rPr>
                        <a:t>인 액션</a:t>
                      </a:r>
                      <a:br>
                        <a:rPr lang="ko-KR" altLang="en-US" sz="1100" dirty="0">
                          <a:effectLst/>
                        </a:rPr>
                      </a:br>
                      <a:r>
                        <a:rPr lang="en-US" altLang="ko-KR" sz="1100" dirty="0">
                          <a:effectLst/>
                        </a:rPr>
                        <a:t>- </a:t>
                      </a:r>
                      <a:r>
                        <a:rPr lang="en-US" sz="1100" dirty="0">
                          <a:effectLst/>
                        </a:rPr>
                        <a:t>Kubernetes SLA features &amp; Telemetry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Deploy manifests Diagramming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Service Mesh (Istio)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Traffic Management (Retry, Timeout, Circuit breaker)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DevOps Pipeline (Jenkins, CSP managed)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• Service Mesh deep dive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Security, Monitoring, </a:t>
                      </a:r>
                      <a:r>
                        <a:rPr lang="en-US" sz="1100" dirty="0" err="1">
                          <a:effectLst/>
                        </a:rPr>
                        <a:t>EnvoyFilter</a:t>
                      </a:r>
                      <a:r>
                        <a:rPr lang="en-US" sz="1100" dirty="0">
                          <a:effectLst/>
                        </a:rPr>
                        <a:t>, Tracing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</a:t>
                      </a:r>
                      <a:r>
                        <a:rPr lang="en-US" sz="1100" dirty="0" err="1">
                          <a:effectLst/>
                        </a:rPr>
                        <a:t>GitOps</a:t>
                      </a:r>
                      <a:r>
                        <a:rPr lang="en-US" sz="1100" dirty="0">
                          <a:effectLst/>
                        </a:rPr>
                        <a:t> Methodology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Workflow with Jenkins &amp; </a:t>
                      </a:r>
                      <a:r>
                        <a:rPr lang="en-US" sz="1100" dirty="0" err="1">
                          <a:effectLst/>
                        </a:rPr>
                        <a:t>ArgoCD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Canary Deployment with Canary Scoring</a:t>
                      </a: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• Serverless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- </a:t>
                      </a:r>
                      <a:r>
                        <a:rPr lang="en-US" sz="1100" dirty="0" err="1">
                          <a:effectLst/>
                        </a:rPr>
                        <a:t>Knative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Tekton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 marL="29368" marR="29368" marT="14684" marB="1468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1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94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 stage">
            <a:extLst>
              <a:ext uri="{FF2B5EF4-FFF2-40B4-BE49-F238E27FC236}">
                <a16:creationId xmlns:a16="http://schemas.microsoft.com/office/drawing/2014/main" id="{850A4941-07F3-5865-1108-F1821B57C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t="15492" r="3921" b="5186"/>
          <a:stretch/>
        </p:blipFill>
        <p:spPr bwMode="auto">
          <a:xfrm>
            <a:off x="0" y="1580657"/>
            <a:ext cx="7892716" cy="44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523E8D-B384-CCD2-7E4F-566BDC26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도전과제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42C15790-EFFF-3002-0C86-FF8407F962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197645"/>
              </p:ext>
            </p:extLst>
          </p:nvPr>
        </p:nvGraphicFramePr>
        <p:xfrm>
          <a:off x="6043527" y="860991"/>
          <a:ext cx="5989114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586894AE-6427-7C96-4534-9E2F6FF57D86}"/>
              </a:ext>
            </a:extLst>
          </p:cNvPr>
          <p:cNvSpPr/>
          <p:nvPr/>
        </p:nvSpPr>
        <p:spPr>
          <a:xfrm rot="17959800">
            <a:off x="5157347" y="3188203"/>
            <a:ext cx="850900" cy="578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6360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61FC5-0C90-4679-AEFE-DF9757DB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세부요구사항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892D0F7A-0DF7-466A-FA57-ABA83B0EB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1863"/>
              </p:ext>
            </p:extLst>
          </p:nvPr>
        </p:nvGraphicFramePr>
        <p:xfrm>
          <a:off x="317500" y="1273560"/>
          <a:ext cx="115569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23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6D82C-FC5A-64BE-CF8F-F1F2484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Architecture </a:t>
            </a:r>
            <a:r>
              <a:rPr kumimoji="1" lang="ko-KR" altLang="en-US" dirty="0"/>
              <a:t>전환</a:t>
            </a:r>
            <a:endParaRPr kumimoji="1" lang="ko-US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877ABE-50F4-F03B-4097-EFEBD82B9902}"/>
              </a:ext>
            </a:extLst>
          </p:cNvPr>
          <p:cNvGrpSpPr/>
          <p:nvPr/>
        </p:nvGrpSpPr>
        <p:grpSpPr>
          <a:xfrm>
            <a:off x="367042" y="1588429"/>
            <a:ext cx="5295813" cy="4214627"/>
            <a:chOff x="1265797" y="1294659"/>
            <a:chExt cx="10591909" cy="5266645"/>
          </a:xfrm>
        </p:grpSpPr>
        <p:sp>
          <p:nvSpPr>
            <p:cNvPr id="24" name="원통[C] 23">
              <a:extLst>
                <a:ext uri="{FF2B5EF4-FFF2-40B4-BE49-F238E27FC236}">
                  <a16:creationId xmlns:a16="http://schemas.microsoft.com/office/drawing/2014/main" id="{4F76FAA7-E332-B9BF-4D5E-8F04D4ECD667}"/>
                </a:ext>
              </a:extLst>
            </p:cNvPr>
            <p:cNvSpPr/>
            <p:nvPr/>
          </p:nvSpPr>
          <p:spPr>
            <a:xfrm>
              <a:off x="2103337" y="4204466"/>
              <a:ext cx="8844061" cy="1859387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US" sz="1000" dirty="0">
                  <a:solidFill>
                    <a:sysClr val="windowText" lastClr="000000"/>
                  </a:solidFill>
                </a:rPr>
                <a:t>Single DB (MySQL)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420985-8CC1-2A5F-E6CC-9C7824351C85}"/>
                </a:ext>
              </a:extLst>
            </p:cNvPr>
            <p:cNvSpPr/>
            <p:nvPr/>
          </p:nvSpPr>
          <p:spPr>
            <a:xfrm>
              <a:off x="3188629" y="5068949"/>
              <a:ext cx="801438" cy="73262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/>
                <a:t>기준정보</a:t>
              </a:r>
              <a:endParaRPr kumimoji="1" lang="ko-US" altLang="en-US" sz="10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EF834E-17A2-05FA-8065-D54CA6E63EB2}"/>
                </a:ext>
              </a:extLst>
            </p:cNvPr>
            <p:cNvSpPr/>
            <p:nvPr/>
          </p:nvSpPr>
          <p:spPr>
            <a:xfrm>
              <a:off x="5088759" y="5203697"/>
              <a:ext cx="801438" cy="73262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/>
                <a:t>영업</a:t>
              </a:r>
              <a:endParaRPr kumimoji="1" lang="ko-US" altLang="en-US" sz="10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E6EBEA-520E-0B9C-F272-8CF36125A41A}"/>
                </a:ext>
              </a:extLst>
            </p:cNvPr>
            <p:cNvSpPr/>
            <p:nvPr/>
          </p:nvSpPr>
          <p:spPr>
            <a:xfrm>
              <a:off x="8978613" y="4997724"/>
              <a:ext cx="801438" cy="73262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/>
                <a:t>…</a:t>
              </a:r>
              <a:endParaRPr kumimoji="1" lang="ko-US" altLang="en-US" sz="10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8573107-7656-9783-CA21-6CF185562095}"/>
                </a:ext>
              </a:extLst>
            </p:cNvPr>
            <p:cNvSpPr/>
            <p:nvPr/>
          </p:nvSpPr>
          <p:spPr>
            <a:xfrm>
              <a:off x="7039803" y="5006757"/>
              <a:ext cx="801438" cy="73262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/>
                <a:t>생산</a:t>
              </a:r>
              <a:endParaRPr kumimoji="1" lang="ko-US" altLang="en-US" sz="1000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7662FDA-E118-B8D7-BFBB-423240BE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2302" y="5198833"/>
              <a:ext cx="1071633" cy="436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5A80B6C-F534-2BB4-F695-83723B75A99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7841241" y="5373069"/>
              <a:ext cx="1149606" cy="440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294788E-8680-2212-B866-14563AFAA4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3990067" y="5198833"/>
              <a:ext cx="1098692" cy="371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5BE8E25-A3E6-03F8-9EF8-1EDFC5A2825B}"/>
                </a:ext>
              </a:extLst>
            </p:cNvPr>
            <p:cNvCxnSpPr>
              <a:cxnSpLocks/>
              <a:stCxn id="62" idx="2"/>
              <a:endCxn id="8" idx="0"/>
            </p:cNvCxnSpPr>
            <p:nvPr/>
          </p:nvCxnSpPr>
          <p:spPr>
            <a:xfrm>
              <a:off x="7440522" y="3654732"/>
              <a:ext cx="0" cy="135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EAA1079-1F3D-DFF5-6565-1719BD2A9A70}"/>
                </a:ext>
              </a:extLst>
            </p:cNvPr>
            <p:cNvCxnSpPr>
              <a:cxnSpLocks/>
              <a:stCxn id="8" idx="1"/>
              <a:endCxn id="5" idx="3"/>
            </p:cNvCxnSpPr>
            <p:nvPr/>
          </p:nvCxnSpPr>
          <p:spPr>
            <a:xfrm flipH="1">
              <a:off x="3990067" y="5373069"/>
              <a:ext cx="3049736" cy="62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53296DE-68A7-CEF3-E4CB-59EC71AE2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015" y="5435261"/>
              <a:ext cx="5033937" cy="196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CC07AB2-834F-4A07-E9ED-4920974CB93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7638599" y="5614199"/>
              <a:ext cx="1740733" cy="116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839B235-F065-5F7B-AFA0-1B0943773FDC}"/>
                </a:ext>
              </a:extLst>
            </p:cNvPr>
            <p:cNvSpPr/>
            <p:nvPr/>
          </p:nvSpPr>
          <p:spPr>
            <a:xfrm>
              <a:off x="2103337" y="1294659"/>
              <a:ext cx="8844062" cy="76848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000" dirty="0"/>
                <a:t>jQuery</a:t>
              </a:r>
              <a:endParaRPr kumimoji="1" lang="ko-US" altLang="en-US" sz="10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0EF64A-E9B0-026F-DBE7-BBD275D83BD9}"/>
                </a:ext>
              </a:extLst>
            </p:cNvPr>
            <p:cNvSpPr/>
            <p:nvPr/>
          </p:nvSpPr>
          <p:spPr>
            <a:xfrm>
              <a:off x="1303506" y="6196519"/>
              <a:ext cx="10359958" cy="350196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000" dirty="0"/>
                <a:t>IDC</a:t>
              </a:r>
              <a:endParaRPr kumimoji="1" lang="ko-US" altLang="en-US" sz="1000" dirty="0"/>
            </a:p>
          </p:txBody>
        </p:sp>
        <p:sp>
          <p:nvSpPr>
            <p:cNvPr id="37" name="사다리꼴[T] 36">
              <a:extLst>
                <a:ext uri="{FF2B5EF4-FFF2-40B4-BE49-F238E27FC236}">
                  <a16:creationId xmlns:a16="http://schemas.microsoft.com/office/drawing/2014/main" id="{8A30D885-B21D-4C79-133B-3CBB2DD358B3}"/>
                </a:ext>
              </a:extLst>
            </p:cNvPr>
            <p:cNvSpPr/>
            <p:nvPr/>
          </p:nvSpPr>
          <p:spPr>
            <a:xfrm>
              <a:off x="1265797" y="5598265"/>
              <a:ext cx="651753" cy="963039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000"/>
            </a:p>
          </p:txBody>
        </p:sp>
        <p:sp>
          <p:nvSpPr>
            <p:cNvPr id="39" name="사다리꼴[T] 38">
              <a:extLst>
                <a:ext uri="{FF2B5EF4-FFF2-40B4-BE49-F238E27FC236}">
                  <a16:creationId xmlns:a16="http://schemas.microsoft.com/office/drawing/2014/main" id="{C1F2453E-692B-DDDA-1577-3AA6D2B1665B}"/>
                </a:ext>
              </a:extLst>
            </p:cNvPr>
            <p:cNvSpPr/>
            <p:nvPr/>
          </p:nvSpPr>
          <p:spPr>
            <a:xfrm>
              <a:off x="11205953" y="5583676"/>
              <a:ext cx="651753" cy="963039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0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B884D9F-846B-0030-8960-801ECA946C79}"/>
                </a:ext>
              </a:extLst>
            </p:cNvPr>
            <p:cNvSpPr/>
            <p:nvPr/>
          </p:nvSpPr>
          <p:spPr>
            <a:xfrm>
              <a:off x="2125757" y="2288469"/>
              <a:ext cx="8821641" cy="1713681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1000" dirty="0" err="1"/>
                <a:t>백엔드</a:t>
              </a:r>
              <a:r>
                <a:rPr kumimoji="1" lang="ko-KR" altLang="en-US" sz="1000" dirty="0"/>
                <a:t> </a:t>
              </a:r>
              <a:r>
                <a:rPr kumimoji="1" lang="en-US" altLang="ko-KR" sz="1000" dirty="0"/>
                <a:t>(PHP)</a:t>
              </a:r>
            </a:p>
            <a:p>
              <a:pPr algn="ctr"/>
              <a:endParaRPr kumimoji="1" lang="en-US" altLang="ko-US" sz="1000" dirty="0"/>
            </a:p>
            <a:p>
              <a:pPr algn="ctr"/>
              <a:endParaRPr kumimoji="1" lang="en-US" altLang="ko-US" sz="1000" dirty="0"/>
            </a:p>
            <a:p>
              <a:pPr algn="ctr"/>
              <a:endParaRPr kumimoji="1" lang="ko-US" altLang="en-US" sz="1000" dirty="0"/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BD346C7-F4F6-B6D9-CE23-C77A4344D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2302" y="5068949"/>
              <a:ext cx="3078545" cy="670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53FF6D4-1741-6369-B182-41E097504D04}"/>
                </a:ext>
              </a:extLst>
            </p:cNvPr>
            <p:cNvSpPr/>
            <p:nvPr/>
          </p:nvSpPr>
          <p:spPr>
            <a:xfrm>
              <a:off x="3188629" y="2795768"/>
              <a:ext cx="801438" cy="9211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>
                  <a:solidFill>
                    <a:sysClr val="windowText" lastClr="000000"/>
                  </a:solidFill>
                </a:rPr>
                <a:t>기준정보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223DB24-B7A1-EC82-2B90-D589A36E4760}"/>
                </a:ext>
              </a:extLst>
            </p:cNvPr>
            <p:cNvSpPr/>
            <p:nvPr/>
          </p:nvSpPr>
          <p:spPr>
            <a:xfrm>
              <a:off x="5088759" y="3119048"/>
              <a:ext cx="801438" cy="7326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>
                  <a:solidFill>
                    <a:sysClr val="windowText" lastClr="000000"/>
                  </a:solidFill>
                </a:rPr>
                <a:t>영업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56878CC-38FF-2F73-B7EE-00108E759D83}"/>
                </a:ext>
              </a:extLst>
            </p:cNvPr>
            <p:cNvSpPr/>
            <p:nvPr/>
          </p:nvSpPr>
          <p:spPr>
            <a:xfrm>
              <a:off x="8978613" y="2913075"/>
              <a:ext cx="801438" cy="7326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ysClr val="windowText" lastClr="000000"/>
                  </a:solidFill>
                </a:rPr>
                <a:t>…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36837BB-610B-97EF-5CFD-269970B746D3}"/>
                </a:ext>
              </a:extLst>
            </p:cNvPr>
            <p:cNvSpPr/>
            <p:nvPr/>
          </p:nvSpPr>
          <p:spPr>
            <a:xfrm>
              <a:off x="7039803" y="2922108"/>
              <a:ext cx="801438" cy="7326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>
                  <a:solidFill>
                    <a:sysClr val="windowText" lastClr="000000"/>
                  </a:solidFill>
                </a:rPr>
                <a:t>생산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C2D2987-0592-3C93-EE3C-BCF1EAC84A45}"/>
                </a:ext>
              </a:extLst>
            </p:cNvPr>
            <p:cNvCxnSpPr>
              <a:cxnSpLocks/>
              <a:stCxn id="59" idx="2"/>
              <a:endCxn id="5" idx="0"/>
            </p:cNvCxnSpPr>
            <p:nvPr/>
          </p:nvCxnSpPr>
          <p:spPr>
            <a:xfrm>
              <a:off x="3589348" y="3716924"/>
              <a:ext cx="0" cy="1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직선 화살표 연결선 3074">
              <a:extLst>
                <a:ext uri="{FF2B5EF4-FFF2-40B4-BE49-F238E27FC236}">
                  <a16:creationId xmlns:a16="http://schemas.microsoft.com/office/drawing/2014/main" id="{F4BBA3B9-3D68-925F-34D9-D76EC8C48FB4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4045935" y="3851672"/>
              <a:ext cx="1443543" cy="1311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직선 화살표 연결선 3078">
              <a:extLst>
                <a:ext uri="{FF2B5EF4-FFF2-40B4-BE49-F238E27FC236}">
                  <a16:creationId xmlns:a16="http://schemas.microsoft.com/office/drawing/2014/main" id="{7A3B2C3E-7206-D358-2FA4-F147191DDFA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5488430" y="3851672"/>
              <a:ext cx="1048" cy="1328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직선 화살표 연결선 3083">
              <a:extLst>
                <a:ext uri="{FF2B5EF4-FFF2-40B4-BE49-F238E27FC236}">
                  <a16:creationId xmlns:a16="http://schemas.microsoft.com/office/drawing/2014/main" id="{D9E4B954-31F9-4562-DAD0-CE38F88CF1A4}"/>
                </a:ext>
              </a:extLst>
            </p:cNvPr>
            <p:cNvCxnSpPr>
              <a:cxnSpLocks/>
            </p:cNvCxnSpPr>
            <p:nvPr/>
          </p:nvCxnSpPr>
          <p:spPr>
            <a:xfrm>
              <a:off x="9379332" y="3645699"/>
              <a:ext cx="0" cy="135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직선 화살표 연결선 3084">
              <a:extLst>
                <a:ext uri="{FF2B5EF4-FFF2-40B4-BE49-F238E27FC236}">
                  <a16:creationId xmlns:a16="http://schemas.microsoft.com/office/drawing/2014/main" id="{DCE290C9-A4FD-A4B0-6E98-7CA58F3B0113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7440522" y="3654732"/>
              <a:ext cx="1938810" cy="135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8" name="직선 화살표 연결선 3087">
              <a:extLst>
                <a:ext uri="{FF2B5EF4-FFF2-40B4-BE49-F238E27FC236}">
                  <a16:creationId xmlns:a16="http://schemas.microsoft.com/office/drawing/2014/main" id="{FC8446F5-649A-A01F-AE6B-1B8FBA0FDE1E}"/>
                </a:ext>
              </a:extLst>
            </p:cNvPr>
            <p:cNvCxnSpPr>
              <a:cxnSpLocks/>
              <a:stCxn id="62" idx="2"/>
              <a:endCxn id="6" idx="0"/>
            </p:cNvCxnSpPr>
            <p:nvPr/>
          </p:nvCxnSpPr>
          <p:spPr>
            <a:xfrm flipH="1">
              <a:off x="5489478" y="3654732"/>
              <a:ext cx="1951044" cy="1548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직선 화살표 연결선 3090">
              <a:extLst>
                <a:ext uri="{FF2B5EF4-FFF2-40B4-BE49-F238E27FC236}">
                  <a16:creationId xmlns:a16="http://schemas.microsoft.com/office/drawing/2014/main" id="{3E4D2CE6-485F-83E7-B441-45A3654234AA}"/>
                </a:ext>
              </a:extLst>
            </p:cNvPr>
            <p:cNvCxnSpPr>
              <a:cxnSpLocks/>
              <a:stCxn id="62" idx="2"/>
              <a:endCxn id="5" idx="0"/>
            </p:cNvCxnSpPr>
            <p:nvPr/>
          </p:nvCxnSpPr>
          <p:spPr>
            <a:xfrm flipH="1">
              <a:off x="3589348" y="3654732"/>
              <a:ext cx="3851174" cy="1414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4" name="직선 화살표 연결선 3093">
              <a:extLst>
                <a:ext uri="{FF2B5EF4-FFF2-40B4-BE49-F238E27FC236}">
                  <a16:creationId xmlns:a16="http://schemas.microsoft.com/office/drawing/2014/main" id="{8C371CF6-6599-5E5A-AE18-5242C749081E}"/>
                </a:ext>
              </a:extLst>
            </p:cNvPr>
            <p:cNvCxnSpPr>
              <a:cxnSpLocks/>
              <a:stCxn id="62" idx="2"/>
              <a:endCxn id="7" idx="0"/>
            </p:cNvCxnSpPr>
            <p:nvPr/>
          </p:nvCxnSpPr>
          <p:spPr>
            <a:xfrm>
              <a:off x="7440522" y="3654732"/>
              <a:ext cx="1938810" cy="1342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144142-6222-1E89-EBEB-2A673F09E98B}"/>
              </a:ext>
            </a:extLst>
          </p:cNvPr>
          <p:cNvGrpSpPr/>
          <p:nvPr/>
        </p:nvGrpSpPr>
        <p:grpSpPr>
          <a:xfrm>
            <a:off x="6273401" y="1600463"/>
            <a:ext cx="5853239" cy="4214627"/>
            <a:chOff x="838201" y="1379324"/>
            <a:chExt cx="11240312" cy="518198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7F637F2-0C7C-7502-C40B-A0D8D2257959}"/>
                </a:ext>
              </a:extLst>
            </p:cNvPr>
            <p:cNvGrpSpPr/>
            <p:nvPr/>
          </p:nvGrpSpPr>
          <p:grpSpPr>
            <a:xfrm>
              <a:off x="2509736" y="1379324"/>
              <a:ext cx="8844064" cy="4642096"/>
              <a:chOff x="1120301" y="1379324"/>
              <a:chExt cx="10233499" cy="464209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F6F4717-462F-3D49-9B40-DFB1703EE480}"/>
                  </a:ext>
                </a:extLst>
              </p:cNvPr>
              <p:cNvSpPr/>
              <p:nvPr/>
            </p:nvSpPr>
            <p:spPr>
              <a:xfrm>
                <a:off x="1120303" y="5252935"/>
                <a:ext cx="10233497" cy="768485"/>
              </a:xfrm>
              <a:prstGeom prst="rect">
                <a:avLst/>
              </a:prstGeom>
              <a:solidFill>
                <a:srgbClr val="553C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US" sz="1200" dirty="0"/>
                  <a:t>Kafka</a:t>
                </a:r>
                <a:endParaRPr kumimoji="1" lang="ko-US" altLang="en-US" sz="12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DCF9C97-9EA9-C12A-2994-3263136A57A8}"/>
                  </a:ext>
                </a:extLst>
              </p:cNvPr>
              <p:cNvSpPr/>
              <p:nvPr/>
            </p:nvSpPr>
            <p:spPr>
              <a:xfrm>
                <a:off x="1120304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기준정보</a:t>
                </a:r>
                <a:endParaRPr kumimoji="1" lang="en-US" altLang="ko-KR" sz="1200" dirty="0"/>
              </a:p>
              <a:p>
                <a:pPr algn="ctr"/>
                <a:r>
                  <a:rPr kumimoji="1" lang="en-US" altLang="ko-US" sz="1200" dirty="0"/>
                  <a:t>(</a:t>
                </a:r>
                <a:r>
                  <a:rPr kumimoji="1" lang="en-US" altLang="ko-US" sz="1200" dirty="0" err="1"/>
                  <a:t>php</a:t>
                </a:r>
                <a:r>
                  <a:rPr kumimoji="1" lang="en-US" altLang="ko-US" sz="1200" dirty="0"/>
                  <a:t>)</a:t>
                </a:r>
                <a:endParaRPr kumimoji="1" lang="ko-US" altLang="en-US" sz="12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C5963EA-D35F-A6B0-A198-64CA1881EBF8}"/>
                  </a:ext>
                </a:extLst>
              </p:cNvPr>
              <p:cNvSpPr/>
              <p:nvPr/>
            </p:nvSpPr>
            <p:spPr>
              <a:xfrm>
                <a:off x="3753257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영업</a:t>
                </a:r>
                <a:endParaRPr kumimoji="1" lang="en-US" altLang="ko-KR" sz="1200" dirty="0"/>
              </a:p>
              <a:p>
                <a:pPr algn="ctr"/>
                <a:r>
                  <a:rPr kumimoji="1" lang="en-US" altLang="ko-US" sz="1200" dirty="0"/>
                  <a:t>(java)</a:t>
                </a:r>
                <a:endParaRPr kumimoji="1" lang="ko-US" altLang="en-US" sz="12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771B139-7A93-1834-9DD5-A428E1EDA4A8}"/>
                  </a:ext>
                </a:extLst>
              </p:cNvPr>
              <p:cNvSpPr/>
              <p:nvPr/>
            </p:nvSpPr>
            <p:spPr>
              <a:xfrm>
                <a:off x="9045102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…</a:t>
                </a:r>
                <a:endParaRPr kumimoji="1" lang="ko-US" altLang="en-US" sz="12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8C8B903-6B9A-9B3F-C658-755AE817FD9B}"/>
                  </a:ext>
                </a:extLst>
              </p:cNvPr>
              <p:cNvSpPr/>
              <p:nvPr/>
            </p:nvSpPr>
            <p:spPr>
              <a:xfrm>
                <a:off x="6386210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생산</a:t>
                </a:r>
                <a:endParaRPr kumimoji="1" lang="en-US" altLang="ko-KR" sz="1200" dirty="0"/>
              </a:p>
              <a:p>
                <a:pPr algn="ctr"/>
                <a:r>
                  <a:rPr kumimoji="1" lang="en-US" altLang="ko-US" sz="1200" dirty="0"/>
                  <a:t>(java)</a:t>
                </a:r>
                <a:endParaRPr kumimoji="1" lang="ko-US" altLang="en-US" sz="1200" dirty="0"/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14DDBA8A-B6A4-7559-FA4F-3BD81965D91B}"/>
                  </a:ext>
                </a:extLst>
              </p:cNvPr>
              <p:cNvCxnSpPr/>
              <p:nvPr/>
            </p:nvCxnSpPr>
            <p:spPr>
              <a:xfrm>
                <a:off x="1755843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21EA27FB-C392-C45A-ED16-94D0F71B6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0192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7FE7324C-CC79-15B7-69EF-D62E5ED29862}"/>
                  </a:ext>
                </a:extLst>
              </p:cNvPr>
              <p:cNvCxnSpPr/>
              <p:nvPr/>
            </p:nvCxnSpPr>
            <p:spPr>
              <a:xfrm>
                <a:off x="4291519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10DF06E9-F8D7-6BB9-DB19-3E173E48A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5868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1A5F6D81-084E-3A3F-576B-09B33F12273D}"/>
                  </a:ext>
                </a:extLst>
              </p:cNvPr>
              <p:cNvCxnSpPr/>
              <p:nvPr/>
            </p:nvCxnSpPr>
            <p:spPr>
              <a:xfrm>
                <a:off x="6898532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6A127ADF-3989-9CBD-55F0-85F2FFCB2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52881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DE3E6208-A7DF-ADF2-A813-8AA3844A8293}"/>
                  </a:ext>
                </a:extLst>
              </p:cNvPr>
              <p:cNvCxnSpPr/>
              <p:nvPr/>
            </p:nvCxnSpPr>
            <p:spPr>
              <a:xfrm>
                <a:off x="9632005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4D364618-1D12-F053-E916-9FBEE325C9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6354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C7CD1663-3F74-282F-26F8-E1D5E9CB4E3E}"/>
                  </a:ext>
                </a:extLst>
              </p:cNvPr>
              <p:cNvSpPr/>
              <p:nvPr/>
            </p:nvSpPr>
            <p:spPr>
              <a:xfrm>
                <a:off x="1120302" y="2342362"/>
                <a:ext cx="10233497" cy="76848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US" sz="1200" dirty="0"/>
                  <a:t>API Gateway</a:t>
                </a:r>
                <a:endParaRPr kumimoji="1" lang="ko-US" altLang="en-US" sz="1200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DA3517C-2280-F6B4-C50B-D5669080477E}"/>
                  </a:ext>
                </a:extLst>
              </p:cNvPr>
              <p:cNvSpPr/>
              <p:nvPr/>
            </p:nvSpPr>
            <p:spPr>
              <a:xfrm>
                <a:off x="1120301" y="1379324"/>
                <a:ext cx="10233497" cy="768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US" sz="1200" dirty="0"/>
                  <a:t>MVVM Frontend</a:t>
                </a:r>
                <a:endParaRPr kumimoji="1" lang="ko-US" altLang="en-US" sz="1200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79AC58-5BFF-37EB-1A7A-55AE429376D6}"/>
                </a:ext>
              </a:extLst>
            </p:cNvPr>
            <p:cNvSpPr/>
            <p:nvPr/>
          </p:nvSpPr>
          <p:spPr>
            <a:xfrm>
              <a:off x="838201" y="2342361"/>
              <a:ext cx="1476982" cy="76848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050" b="1" dirty="0" err="1">
                  <a:solidFill>
                    <a:schemeClr val="tx1"/>
                  </a:solidFill>
                </a:rPr>
                <a:t>Authn</a:t>
              </a:r>
              <a:br>
                <a:rPr kumimoji="1" lang="en-US" altLang="ko-US" sz="1050" b="1" dirty="0">
                  <a:solidFill>
                    <a:schemeClr val="tx1"/>
                  </a:solidFill>
                </a:rPr>
              </a:br>
              <a:r>
                <a:rPr kumimoji="1" lang="en-US" altLang="ko-US" sz="1050" b="1" dirty="0">
                  <a:solidFill>
                    <a:schemeClr val="tx1"/>
                  </a:solidFill>
                </a:rPr>
                <a:t>/</a:t>
              </a:r>
              <a:r>
                <a:rPr kumimoji="1" lang="en-US" altLang="ko-US" sz="1050" b="1" dirty="0" err="1">
                  <a:solidFill>
                    <a:schemeClr val="tx1"/>
                  </a:solidFill>
                </a:rPr>
                <a:t>Authz</a:t>
              </a:r>
              <a:endParaRPr kumimoji="1" lang="ko-US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원통[C] 17">
              <a:extLst>
                <a:ext uri="{FF2B5EF4-FFF2-40B4-BE49-F238E27FC236}">
                  <a16:creationId xmlns:a16="http://schemas.microsoft.com/office/drawing/2014/main" id="{CB0EE192-6060-84BA-34A7-FFE528B8BF46}"/>
                </a:ext>
              </a:extLst>
            </p:cNvPr>
            <p:cNvSpPr/>
            <p:nvPr/>
          </p:nvSpPr>
          <p:spPr>
            <a:xfrm>
              <a:off x="2412460" y="4377447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 dirty="0"/>
            </a:p>
          </p:txBody>
        </p:sp>
        <p:sp>
          <p:nvSpPr>
            <p:cNvPr id="20" name="원통[C] 19">
              <a:extLst>
                <a:ext uri="{FF2B5EF4-FFF2-40B4-BE49-F238E27FC236}">
                  <a16:creationId xmlns:a16="http://schemas.microsoft.com/office/drawing/2014/main" id="{6B047A35-CCEE-0B37-C8C5-EA053D07A195}"/>
                </a:ext>
              </a:extLst>
            </p:cNvPr>
            <p:cNvSpPr/>
            <p:nvPr/>
          </p:nvSpPr>
          <p:spPr>
            <a:xfrm>
              <a:off x="4602257" y="4377446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  <p:sp>
          <p:nvSpPr>
            <p:cNvPr id="22" name="원통[C] 21">
              <a:extLst>
                <a:ext uri="{FF2B5EF4-FFF2-40B4-BE49-F238E27FC236}">
                  <a16:creationId xmlns:a16="http://schemas.microsoft.com/office/drawing/2014/main" id="{96D85612-7B56-0C74-055A-D5EA59DA67C0}"/>
                </a:ext>
              </a:extLst>
            </p:cNvPr>
            <p:cNvSpPr/>
            <p:nvPr/>
          </p:nvSpPr>
          <p:spPr>
            <a:xfrm>
              <a:off x="6931767" y="4377445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  <p:sp>
          <p:nvSpPr>
            <p:cNvPr id="23" name="원통[C] 22">
              <a:extLst>
                <a:ext uri="{FF2B5EF4-FFF2-40B4-BE49-F238E27FC236}">
                  <a16:creationId xmlns:a16="http://schemas.microsoft.com/office/drawing/2014/main" id="{109DEBE5-8B6F-421C-A79C-951604EAA9EF}"/>
                </a:ext>
              </a:extLst>
            </p:cNvPr>
            <p:cNvSpPr/>
            <p:nvPr/>
          </p:nvSpPr>
          <p:spPr>
            <a:xfrm>
              <a:off x="9215334" y="4367717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CE5D80-F0F9-738C-AD05-B518C23FD7C2}"/>
                </a:ext>
              </a:extLst>
            </p:cNvPr>
            <p:cNvSpPr txBox="1"/>
            <p:nvPr/>
          </p:nvSpPr>
          <p:spPr>
            <a:xfrm>
              <a:off x="3069395" y="4859202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56E55A-DBE6-3E0B-6978-0650BDA2C824}"/>
                </a:ext>
              </a:extLst>
            </p:cNvPr>
            <p:cNvSpPr txBox="1"/>
            <p:nvPr/>
          </p:nvSpPr>
          <p:spPr>
            <a:xfrm>
              <a:off x="4043458" y="4957554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53336-7848-2726-5B30-D4F1FF9188F7}"/>
                </a:ext>
              </a:extLst>
            </p:cNvPr>
            <p:cNvSpPr txBox="1"/>
            <p:nvPr/>
          </p:nvSpPr>
          <p:spPr>
            <a:xfrm>
              <a:off x="5242099" y="4848233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E675D6-97A8-92E6-7DDA-B265F9E00AC7}"/>
                </a:ext>
              </a:extLst>
            </p:cNvPr>
            <p:cNvSpPr txBox="1"/>
            <p:nvPr/>
          </p:nvSpPr>
          <p:spPr>
            <a:xfrm>
              <a:off x="6216162" y="4946584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E4E402-DFDB-3D88-2C47-C3C93A0A14C9}"/>
                </a:ext>
              </a:extLst>
            </p:cNvPr>
            <p:cNvSpPr txBox="1"/>
            <p:nvPr/>
          </p:nvSpPr>
          <p:spPr>
            <a:xfrm>
              <a:off x="7518706" y="4867690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006A94-2801-AEC3-5E37-E0F9584D1C33}"/>
                </a:ext>
              </a:extLst>
            </p:cNvPr>
            <p:cNvSpPr txBox="1"/>
            <p:nvPr/>
          </p:nvSpPr>
          <p:spPr>
            <a:xfrm>
              <a:off x="8492769" y="4966040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444B3E-32A2-37F7-3609-9A6BFBF1FF17}"/>
                </a:ext>
              </a:extLst>
            </p:cNvPr>
            <p:cNvSpPr txBox="1"/>
            <p:nvPr/>
          </p:nvSpPr>
          <p:spPr>
            <a:xfrm>
              <a:off x="9898076" y="4857957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C4F4D9-427B-0595-3961-2E2C35ED4C36}"/>
                </a:ext>
              </a:extLst>
            </p:cNvPr>
            <p:cNvSpPr txBox="1"/>
            <p:nvPr/>
          </p:nvSpPr>
          <p:spPr>
            <a:xfrm>
              <a:off x="10872139" y="4956308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E0296B-1818-E576-13E6-08B2CBC8C62E}"/>
                </a:ext>
              </a:extLst>
            </p:cNvPr>
            <p:cNvSpPr/>
            <p:nvPr/>
          </p:nvSpPr>
          <p:spPr>
            <a:xfrm>
              <a:off x="1820871" y="6229106"/>
              <a:ext cx="9842593" cy="32101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Kubernetes</a:t>
              </a:r>
              <a:endParaRPr kumimoji="1" lang="ko-US" altLang="en-US" sz="1200" dirty="0"/>
            </a:p>
          </p:txBody>
        </p:sp>
        <p:sp>
          <p:nvSpPr>
            <p:cNvPr id="34" name="사다리꼴[T] 33">
              <a:extLst>
                <a:ext uri="{FF2B5EF4-FFF2-40B4-BE49-F238E27FC236}">
                  <a16:creationId xmlns:a16="http://schemas.microsoft.com/office/drawing/2014/main" id="{ECEA8112-BC82-6C7F-104F-56E71DA98FAE}"/>
                </a:ext>
              </a:extLst>
            </p:cNvPr>
            <p:cNvSpPr/>
            <p:nvPr/>
          </p:nvSpPr>
          <p:spPr>
            <a:xfrm>
              <a:off x="1642243" y="5598266"/>
              <a:ext cx="651752" cy="963038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 dirty="0"/>
            </a:p>
          </p:txBody>
        </p:sp>
        <p:sp>
          <p:nvSpPr>
            <p:cNvPr id="35" name="사다리꼴[T] 34">
              <a:extLst>
                <a:ext uri="{FF2B5EF4-FFF2-40B4-BE49-F238E27FC236}">
                  <a16:creationId xmlns:a16="http://schemas.microsoft.com/office/drawing/2014/main" id="{1D188FC6-5A94-1C07-4DEC-F50C84709715}"/>
                </a:ext>
              </a:extLst>
            </p:cNvPr>
            <p:cNvSpPr/>
            <p:nvPr/>
          </p:nvSpPr>
          <p:spPr>
            <a:xfrm>
              <a:off x="11426760" y="5588540"/>
              <a:ext cx="651753" cy="963039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</p:grpSp>
      <p:sp>
        <p:nvSpPr>
          <p:cNvPr id="57" name="삼각형 56">
            <a:extLst>
              <a:ext uri="{FF2B5EF4-FFF2-40B4-BE49-F238E27FC236}">
                <a16:creationId xmlns:a16="http://schemas.microsoft.com/office/drawing/2014/main" id="{11155571-C7F1-91C0-FE47-69EDC0182EE9}"/>
              </a:ext>
            </a:extLst>
          </p:cNvPr>
          <p:cNvSpPr/>
          <p:nvPr/>
        </p:nvSpPr>
        <p:spPr>
          <a:xfrm rot="5400000">
            <a:off x="5194582" y="3448629"/>
            <a:ext cx="1404464" cy="301473"/>
          </a:xfrm>
          <a:prstGeom prst="triangle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FD53A4-8232-2B63-FC32-73494934BD79}"/>
              </a:ext>
            </a:extLst>
          </p:cNvPr>
          <p:cNvSpPr txBox="1"/>
          <p:nvPr/>
        </p:nvSpPr>
        <p:spPr>
          <a:xfrm>
            <a:off x="7891762" y="445093"/>
            <a:ext cx="3462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Separate </a:t>
            </a:r>
            <a:r>
              <a:rPr kumimoji="1" lang="en-US" altLang="ko-US" dirty="0" err="1"/>
              <a:t>db</a:t>
            </a:r>
            <a:endParaRPr kumimoji="1" lang="en-US" altLang="ko-US" dirty="0"/>
          </a:p>
          <a:p>
            <a:r>
              <a:rPr kumimoji="1" lang="en-US" altLang="ko-US" dirty="0"/>
              <a:t>Event driven </a:t>
            </a:r>
          </a:p>
          <a:p>
            <a:r>
              <a:rPr kumimoji="1" lang="en-US" altLang="ko-US" dirty="0"/>
              <a:t>Run on Container / Kubernetes</a:t>
            </a:r>
          </a:p>
          <a:p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133420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57"/>
          <p:cNvSpPr/>
          <p:nvPr/>
        </p:nvSpPr>
        <p:spPr>
          <a:xfrm>
            <a:off x="3621513" y="1330575"/>
            <a:ext cx="4908885" cy="2663909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38" name="Google Shape;1738;p57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dirty="0"/>
              <a:t>From Monolith :  Single Model Fits All</a:t>
            </a:r>
            <a:endParaRPr dirty="0"/>
          </a:p>
        </p:txBody>
      </p:sp>
      <p:sp>
        <p:nvSpPr>
          <p:cNvPr id="1739" name="Google Shape;1739;p57"/>
          <p:cNvSpPr/>
          <p:nvPr/>
        </p:nvSpPr>
        <p:spPr>
          <a:xfrm>
            <a:off x="331432" y="3375072"/>
            <a:ext cx="3161661" cy="3291407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38100">
            <a:solidFill>
              <a:schemeClr val="bg2">
                <a:lumMod val="90000"/>
              </a:schemeClr>
            </a:solidFill>
            <a:prstDash val="dash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lvl="1" algn="ctr">
              <a:buClr>
                <a:schemeClr val="accent1"/>
              </a:buClr>
              <a:buSzPts val="1400"/>
            </a:pPr>
            <a:r>
              <a:rPr lang="en-US" sz="16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Master Data </a:t>
            </a:r>
            <a:br>
              <a:rPr lang="en-US" sz="16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Problem Space</a:t>
            </a:r>
          </a:p>
        </p:txBody>
      </p:sp>
      <p:sp>
        <p:nvSpPr>
          <p:cNvPr id="1741" name="Google Shape;1741;p57"/>
          <p:cNvSpPr/>
          <p:nvPr/>
        </p:nvSpPr>
        <p:spPr>
          <a:xfrm>
            <a:off x="1029265" y="4186990"/>
            <a:ext cx="1911330" cy="18403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name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state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sz="1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4" name="Google Shape;1744;p57"/>
          <p:cNvSpPr/>
          <p:nvPr/>
        </p:nvSpPr>
        <p:spPr>
          <a:xfrm>
            <a:off x="8636128" y="3375072"/>
            <a:ext cx="3287299" cy="3305107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38100">
            <a:solidFill>
              <a:schemeClr val="bg2">
                <a:lumMod val="90000"/>
              </a:schemeClr>
            </a:solidFill>
            <a:prstDash val="dash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algn="ctr">
              <a:buClr>
                <a:schemeClr val="accent1"/>
              </a:buClr>
              <a:buSzPts val="1400"/>
            </a:pPr>
            <a:r>
              <a:rPr lang="en-US" sz="1600" dirty="0">
                <a:solidFill>
                  <a:schemeClr val="accent1"/>
                </a:solidFill>
              </a:rPr>
              <a:t>Inventory </a:t>
            </a:r>
            <a:br>
              <a:rPr lang="en-US" sz="1600" dirty="0">
                <a:solidFill>
                  <a:schemeClr val="accent1"/>
                </a:solidFill>
              </a:rPr>
            </a:br>
            <a:r>
              <a:rPr lang="en-US" sz="1600" dirty="0">
                <a:solidFill>
                  <a:schemeClr val="accent1"/>
                </a:solidFill>
              </a:rPr>
              <a:t>Problem Space</a:t>
            </a:r>
            <a:endParaRPr sz="1600" dirty="0"/>
          </a:p>
        </p:txBody>
      </p:sp>
      <p:sp>
        <p:nvSpPr>
          <p:cNvPr id="1746" name="Google Shape;1746;p57"/>
          <p:cNvSpPr/>
          <p:nvPr/>
        </p:nvSpPr>
        <p:spPr>
          <a:xfrm>
            <a:off x="9603834" y="4284799"/>
            <a:ext cx="1852596" cy="18403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</a:t>
            </a:r>
          </a:p>
          <a:p>
            <a:pPr marL="285744" indent="-285744" algn="ctr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stock</a:t>
            </a:r>
          </a:p>
          <a:p>
            <a:pPr marL="285744" indent="-285744" algn="ctr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state</a:t>
            </a:r>
            <a:endParaRPr sz="1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9" name="Google Shape;1749;p57"/>
          <p:cNvSpPr/>
          <p:nvPr/>
        </p:nvSpPr>
        <p:spPr>
          <a:xfrm>
            <a:off x="1275069" y="1337121"/>
            <a:ext cx="9192683" cy="4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Deployment Unit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46;p57">
            <a:extLst>
              <a:ext uri="{FF2B5EF4-FFF2-40B4-BE49-F238E27FC236}">
                <a16:creationId xmlns:a16="http://schemas.microsoft.com/office/drawing/2014/main" id="{560F19A8-552A-CD4C-B57B-16DEE24E195C}"/>
              </a:ext>
            </a:extLst>
          </p:cNvPr>
          <p:cNvSpPr/>
          <p:nvPr/>
        </p:nvSpPr>
        <p:spPr>
          <a:xfrm>
            <a:off x="3975684" y="2027287"/>
            <a:ext cx="1975043" cy="1647184"/>
          </a:xfrm>
          <a:prstGeom prst="ellipse">
            <a:avLst/>
          </a:prstGeom>
          <a:solidFill>
            <a:srgbClr val="553CC4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000" b="1" dirty="0">
                <a:solidFill>
                  <a:schemeClr val="bg2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productid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bg2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productName</a:t>
            </a:r>
            <a:endParaRPr lang="en-US" sz="1000" b="1" dirty="0">
              <a:solidFill>
                <a:schemeClr val="bg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bg2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productState</a:t>
            </a:r>
            <a:endParaRPr lang="en-US" sz="1000" b="1" dirty="0">
              <a:solidFill>
                <a:schemeClr val="bg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inventoryStock</a:t>
            </a:r>
            <a:endParaRPr lang="en-US"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inventoryState</a:t>
            </a:r>
            <a:endParaRPr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9FA7809-E9EC-7D46-B66D-801C9B0298C1}"/>
              </a:ext>
            </a:extLst>
          </p:cNvPr>
          <p:cNvCxnSpPr>
            <a:cxnSpLocks/>
            <a:stCxn id="1741" idx="7"/>
          </p:cNvCxnSpPr>
          <p:nvPr/>
        </p:nvCxnSpPr>
        <p:spPr>
          <a:xfrm flipV="1">
            <a:off x="2660687" y="3482928"/>
            <a:ext cx="1357862" cy="973581"/>
          </a:xfrm>
          <a:prstGeom prst="straightConnector1">
            <a:avLst/>
          </a:prstGeom>
          <a:ln w="31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E8F422-6E8A-2546-B0C9-3C60DEC7EAEC}"/>
              </a:ext>
            </a:extLst>
          </p:cNvPr>
          <p:cNvCxnSpPr>
            <a:cxnSpLocks/>
          </p:cNvCxnSpPr>
          <p:nvPr/>
        </p:nvCxnSpPr>
        <p:spPr>
          <a:xfrm flipH="1" flipV="1">
            <a:off x="5822348" y="3497598"/>
            <a:ext cx="3883314" cy="1797855"/>
          </a:xfrm>
          <a:prstGeom prst="straightConnector1">
            <a:avLst/>
          </a:prstGeom>
          <a:ln w="31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C654DFE-F37A-014D-A502-B6BF40600830}"/>
              </a:ext>
            </a:extLst>
          </p:cNvPr>
          <p:cNvSpPr txBox="1"/>
          <p:nvPr/>
        </p:nvSpPr>
        <p:spPr>
          <a:xfrm>
            <a:off x="2949081" y="4243950"/>
            <a:ext cx="151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i="1" dirty="0"/>
              <a:t>Generalize</a:t>
            </a:r>
          </a:p>
          <a:p>
            <a:r>
              <a:rPr kumimoji="1" lang="en-US" altLang="ko-US" i="1" dirty="0"/>
              <a:t>&amp; Normalize</a:t>
            </a:r>
            <a:endParaRPr kumimoji="1" lang="ko-US" altLang="en-US" i="1" dirty="0"/>
          </a:p>
        </p:txBody>
      </p:sp>
      <p:sp>
        <p:nvSpPr>
          <p:cNvPr id="7" name="Google Shape;1756;p58">
            <a:extLst>
              <a:ext uri="{FF2B5EF4-FFF2-40B4-BE49-F238E27FC236}">
                <a16:creationId xmlns:a16="http://schemas.microsoft.com/office/drawing/2014/main" id="{7E6C1C24-0FFA-BC5E-9422-2CB3D7D1F19C}"/>
              </a:ext>
            </a:extLst>
          </p:cNvPr>
          <p:cNvSpPr txBox="1"/>
          <p:nvPr/>
        </p:nvSpPr>
        <p:spPr>
          <a:xfrm rot="596523">
            <a:off x="624679" y="1631309"/>
            <a:ext cx="335665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Becoming a ”God Class (table)”</a:t>
            </a:r>
          </a:p>
          <a:p>
            <a:pPr>
              <a:buClr>
                <a:srgbClr val="000000"/>
              </a:buClr>
              <a:buSzPts val="14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All We need to understand these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1757;p58">
            <a:extLst>
              <a:ext uri="{FF2B5EF4-FFF2-40B4-BE49-F238E27FC236}">
                <a16:creationId xmlns:a16="http://schemas.microsoft.com/office/drawing/2014/main" id="{39FFE502-F8BC-8A9D-E636-626109C2A58B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16200000" flipH="1">
            <a:off x="2836320" y="1711515"/>
            <a:ext cx="547600" cy="1731127"/>
          </a:xfrm>
          <a:prstGeom prst="curvedConnector2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" name="Google Shape;1746;p57">
            <a:extLst>
              <a:ext uri="{FF2B5EF4-FFF2-40B4-BE49-F238E27FC236}">
                <a16:creationId xmlns:a16="http://schemas.microsoft.com/office/drawing/2014/main" id="{1CCAD8EB-D69F-E83E-041D-8B0040630766}"/>
              </a:ext>
            </a:extLst>
          </p:cNvPr>
          <p:cNvSpPr/>
          <p:nvPr/>
        </p:nvSpPr>
        <p:spPr>
          <a:xfrm>
            <a:off x="6280649" y="1720367"/>
            <a:ext cx="1322244" cy="11305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</a:t>
            </a:r>
            <a:endParaRPr lang="en-US" altLang="ko-US"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0862821F-0CF8-0D95-1F23-4139E0BC2347}"/>
              </a:ext>
            </a:extLst>
          </p:cNvPr>
          <p:cNvCxnSpPr>
            <a:cxnSpLocks/>
          </p:cNvCxnSpPr>
          <p:nvPr/>
        </p:nvCxnSpPr>
        <p:spPr>
          <a:xfrm>
            <a:off x="5831999" y="3248132"/>
            <a:ext cx="807340" cy="14048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6F60A6-3D1F-37B1-EED2-82A2AA572F0D}"/>
              </a:ext>
            </a:extLst>
          </p:cNvPr>
          <p:cNvSpPr txBox="1"/>
          <p:nvPr/>
        </p:nvSpPr>
        <p:spPr>
          <a:xfrm>
            <a:off x="6975271" y="4309322"/>
            <a:ext cx="151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i="1" dirty="0"/>
              <a:t>Generalize</a:t>
            </a:r>
          </a:p>
          <a:p>
            <a:r>
              <a:rPr kumimoji="1" lang="en-US" altLang="ko-US" i="1" dirty="0"/>
              <a:t>&amp; Normalize</a:t>
            </a:r>
            <a:endParaRPr kumimoji="1" lang="ko-US" altLang="en-US" i="1" dirty="0"/>
          </a:p>
        </p:txBody>
      </p:sp>
      <p:sp>
        <p:nvSpPr>
          <p:cNvPr id="32" name="Google Shape;1744;p57">
            <a:extLst>
              <a:ext uri="{FF2B5EF4-FFF2-40B4-BE49-F238E27FC236}">
                <a16:creationId xmlns:a16="http://schemas.microsoft.com/office/drawing/2014/main" id="{449842DE-DA56-4995-0D7E-6749CC2B3C46}"/>
              </a:ext>
            </a:extLst>
          </p:cNvPr>
          <p:cNvSpPr/>
          <p:nvPr/>
        </p:nvSpPr>
        <p:spPr>
          <a:xfrm>
            <a:off x="4295946" y="4995577"/>
            <a:ext cx="3287299" cy="3305107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38100">
            <a:solidFill>
              <a:schemeClr val="bg2">
                <a:lumMod val="90000"/>
              </a:schemeClr>
            </a:solidFill>
            <a:prstDash val="dash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algn="ctr">
              <a:buClr>
                <a:schemeClr val="accent1"/>
              </a:buClr>
              <a:buSzPts val="1400"/>
            </a:pPr>
            <a:r>
              <a:rPr lang="en-US" sz="1600" dirty="0">
                <a:solidFill>
                  <a:schemeClr val="accent1"/>
                </a:solidFill>
              </a:rPr>
              <a:t>Order </a:t>
            </a:r>
            <a:br>
              <a:rPr lang="en-US" sz="1600" dirty="0">
                <a:solidFill>
                  <a:schemeClr val="accent1"/>
                </a:solidFill>
              </a:rPr>
            </a:br>
            <a:r>
              <a:rPr lang="en-US" sz="1600" dirty="0">
                <a:solidFill>
                  <a:schemeClr val="accent1"/>
                </a:solidFill>
              </a:rPr>
              <a:t>Problem Space</a:t>
            </a:r>
            <a:endParaRPr sz="1600" dirty="0"/>
          </a:p>
        </p:txBody>
      </p:sp>
      <p:sp>
        <p:nvSpPr>
          <p:cNvPr id="33" name="Google Shape;1746;p57">
            <a:extLst>
              <a:ext uri="{FF2B5EF4-FFF2-40B4-BE49-F238E27FC236}">
                <a16:creationId xmlns:a16="http://schemas.microsoft.com/office/drawing/2014/main" id="{CB700DE9-3923-0C48-C4FE-6C07E38EF513}"/>
              </a:ext>
            </a:extLst>
          </p:cNvPr>
          <p:cNvSpPr/>
          <p:nvPr/>
        </p:nvSpPr>
        <p:spPr>
          <a:xfrm>
            <a:off x="5037850" y="5727934"/>
            <a:ext cx="1852596" cy="15342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1A9D0C-4F1F-D13B-38DB-30C1FB1B220B}"/>
              </a:ext>
            </a:extLst>
          </p:cNvPr>
          <p:cNvCxnSpPr>
            <a:cxnSpLocks/>
          </p:cNvCxnSpPr>
          <p:nvPr/>
        </p:nvCxnSpPr>
        <p:spPr>
          <a:xfrm flipV="1">
            <a:off x="6096000" y="3674471"/>
            <a:ext cx="845771" cy="1512002"/>
          </a:xfrm>
          <a:prstGeom prst="straightConnector1">
            <a:avLst/>
          </a:prstGeom>
          <a:ln w="31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746;p57">
            <a:extLst>
              <a:ext uri="{FF2B5EF4-FFF2-40B4-BE49-F238E27FC236}">
                <a16:creationId xmlns:a16="http://schemas.microsoft.com/office/drawing/2014/main" id="{5E6627C2-FBC3-46CE-FA6E-93077386AF49}"/>
              </a:ext>
            </a:extLst>
          </p:cNvPr>
          <p:cNvSpPr/>
          <p:nvPr/>
        </p:nvSpPr>
        <p:spPr>
          <a:xfrm>
            <a:off x="6639339" y="2803118"/>
            <a:ext cx="1785788" cy="11305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OrderDetail</a:t>
            </a:r>
            <a:endParaRPr lang="en-US" sz="16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0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productId</a:t>
            </a:r>
            <a:endParaRPr lang="en-US" altLang="ko-US"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qty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B959B422-86F6-0B4C-72F6-9C5860FA157D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7409255" y="2685319"/>
            <a:ext cx="122978" cy="1177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746;p57">
            <a:extLst>
              <a:ext uri="{FF2B5EF4-FFF2-40B4-BE49-F238E27FC236}">
                <a16:creationId xmlns:a16="http://schemas.microsoft.com/office/drawing/2014/main" id="{6EBAE3DD-725B-FB57-5DED-52CBD76CFDCA}"/>
              </a:ext>
            </a:extLst>
          </p:cNvPr>
          <p:cNvSpPr/>
          <p:nvPr/>
        </p:nvSpPr>
        <p:spPr>
          <a:xfrm>
            <a:off x="7832035" y="1846156"/>
            <a:ext cx="614199" cy="453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 </a:t>
            </a:r>
            <a:endParaRPr lang="en-US" altLang="ko-US"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788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58"/>
          <p:cNvSpPr/>
          <p:nvPr/>
        </p:nvSpPr>
        <p:spPr>
          <a:xfrm>
            <a:off x="3128683" y="4626144"/>
            <a:ext cx="1465944" cy="12673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Anti-corruption layer</a:t>
            </a:r>
            <a:endParaRPr sz="16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p58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dirty="0"/>
              <a:t>To MSA :  Multiple Models</a:t>
            </a:r>
            <a:endParaRPr dirty="0"/>
          </a:p>
        </p:txBody>
      </p:sp>
      <p:sp>
        <p:nvSpPr>
          <p:cNvPr id="1756" name="Google Shape;1756;p58"/>
          <p:cNvSpPr txBox="1"/>
          <p:nvPr/>
        </p:nvSpPr>
        <p:spPr>
          <a:xfrm rot="900000">
            <a:off x="5465578" y="2191481"/>
            <a:ext cx="1962504" cy="4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Context Mapping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7" name="Google Shape;1757;p58"/>
          <p:cNvCxnSpPr>
            <a:cxnSpLocks/>
          </p:cNvCxnSpPr>
          <p:nvPr/>
        </p:nvCxnSpPr>
        <p:spPr>
          <a:xfrm rot="5400000">
            <a:off x="4072060" y="2578996"/>
            <a:ext cx="1985626" cy="192543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9" name="Google Shape;1759;p58"/>
          <p:cNvSpPr/>
          <p:nvPr/>
        </p:nvSpPr>
        <p:spPr>
          <a:xfrm>
            <a:off x="8613060" y="2072638"/>
            <a:ext cx="3578940" cy="3014308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lvl="1" algn="ctr">
              <a:buClr>
                <a:schemeClr val="accent1"/>
              </a:buClr>
              <a:buSzPts val="1400"/>
            </a:pPr>
            <a: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</a:t>
            </a:r>
            <a:endParaRPr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8D5F-DC51-6D40-8B70-B02DB2936C9C}"/>
              </a:ext>
            </a:extLst>
          </p:cNvPr>
          <p:cNvSpPr txBox="1"/>
          <p:nvPr/>
        </p:nvSpPr>
        <p:spPr>
          <a:xfrm>
            <a:off x="1001205" y="1237379"/>
            <a:ext cx="366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/>
              <a:t>Focus only on my domain!</a:t>
            </a:r>
            <a:endParaRPr kumimoji="1" lang="ko-US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8456E4-6938-49AE-E210-047A87090758}"/>
              </a:ext>
            </a:extLst>
          </p:cNvPr>
          <p:cNvGrpSpPr/>
          <p:nvPr/>
        </p:nvGrpSpPr>
        <p:grpSpPr>
          <a:xfrm>
            <a:off x="101898" y="2072638"/>
            <a:ext cx="3578940" cy="3014308"/>
            <a:chOff x="1091280" y="2260057"/>
            <a:chExt cx="4364121" cy="3552395"/>
          </a:xfrm>
        </p:grpSpPr>
        <p:sp>
          <p:nvSpPr>
            <p:cNvPr id="1758" name="Google Shape;1758;p58"/>
            <p:cNvSpPr/>
            <p:nvPr/>
          </p:nvSpPr>
          <p:spPr>
            <a:xfrm>
              <a:off x="1091280" y="2260057"/>
              <a:ext cx="4364121" cy="355239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905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88000" tIns="96000" rIns="192000" bIns="96000" anchor="t" anchorCtr="0">
              <a:noAutofit/>
            </a:bodyPr>
            <a:lstStyle/>
            <a:p>
              <a:pPr lvl="1" algn="ctr">
                <a:buClr>
                  <a:schemeClr val="accent1"/>
                </a:buClr>
                <a:buSzPts val="1400"/>
              </a:pPr>
              <a:r>
                <a:rPr lang="en-US" sz="2400" dirty="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Master Data</a:t>
              </a:r>
              <a:endParaRPr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" name="Google Shape;1741;p57">
              <a:extLst>
                <a:ext uri="{FF2B5EF4-FFF2-40B4-BE49-F238E27FC236}">
                  <a16:creationId xmlns:a16="http://schemas.microsoft.com/office/drawing/2014/main" id="{6ED8155B-BC29-246A-EB2C-060A295C40C1}"/>
                </a:ext>
              </a:extLst>
            </p:cNvPr>
            <p:cNvSpPr/>
            <p:nvPr/>
          </p:nvSpPr>
          <p:spPr>
            <a:xfrm>
              <a:off x="2069432" y="3043989"/>
              <a:ext cx="2257961" cy="222540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name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state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endParaRPr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Google Shape;1746;p57">
            <a:extLst>
              <a:ext uri="{FF2B5EF4-FFF2-40B4-BE49-F238E27FC236}">
                <a16:creationId xmlns:a16="http://schemas.microsoft.com/office/drawing/2014/main" id="{FA5AD197-BF6F-56E6-6A7F-C7BA5F9A5CF4}"/>
              </a:ext>
            </a:extLst>
          </p:cNvPr>
          <p:cNvSpPr/>
          <p:nvPr/>
        </p:nvSpPr>
        <p:spPr>
          <a:xfrm>
            <a:off x="9615205" y="3011124"/>
            <a:ext cx="1851714" cy="18883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productId</a:t>
            </a:r>
            <a:endParaRPr lang="en-US" altLang="ko-US" sz="1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stock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state</a:t>
            </a:r>
            <a:endParaRPr sz="1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3F2F28-70C0-BF1D-C05B-0A55DDD74532}"/>
              </a:ext>
            </a:extLst>
          </p:cNvPr>
          <p:cNvGrpSpPr/>
          <p:nvPr/>
        </p:nvGrpSpPr>
        <p:grpSpPr>
          <a:xfrm>
            <a:off x="4405919" y="3775855"/>
            <a:ext cx="3578940" cy="3014308"/>
            <a:chOff x="7271011" y="175849"/>
            <a:chExt cx="4364121" cy="3552395"/>
          </a:xfrm>
        </p:grpSpPr>
        <p:sp>
          <p:nvSpPr>
            <p:cNvPr id="4" name="Google Shape;1759;p58">
              <a:extLst>
                <a:ext uri="{FF2B5EF4-FFF2-40B4-BE49-F238E27FC236}">
                  <a16:creationId xmlns:a16="http://schemas.microsoft.com/office/drawing/2014/main" id="{4B99B350-81B0-5ACB-0CCB-36535A35F2FA}"/>
                </a:ext>
              </a:extLst>
            </p:cNvPr>
            <p:cNvSpPr/>
            <p:nvPr/>
          </p:nvSpPr>
          <p:spPr>
            <a:xfrm>
              <a:off x="7271011" y="175849"/>
              <a:ext cx="4364121" cy="355239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905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88000" tIns="96000" rIns="192000" bIns="96000" anchor="t" anchorCtr="0">
              <a:noAutofit/>
            </a:bodyPr>
            <a:lstStyle/>
            <a:p>
              <a:pPr lvl="1" algn="ctr">
                <a:buClr>
                  <a:schemeClr val="accent1"/>
                </a:buClr>
                <a:buSzPts val="1400"/>
              </a:pPr>
              <a:r>
                <a:rPr lang="en-US" sz="2400" dirty="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  <a:endParaRPr sz="2400" dirty="0"/>
            </a:p>
          </p:txBody>
        </p:sp>
        <p:sp>
          <p:nvSpPr>
            <p:cNvPr id="5" name="Google Shape;1746;p57">
              <a:extLst>
                <a:ext uri="{FF2B5EF4-FFF2-40B4-BE49-F238E27FC236}">
                  <a16:creationId xmlns:a16="http://schemas.microsoft.com/office/drawing/2014/main" id="{10E615F7-D83D-8DBF-6626-95A21487075C}"/>
                </a:ext>
              </a:extLst>
            </p:cNvPr>
            <p:cNvSpPr/>
            <p:nvPr/>
          </p:nvSpPr>
          <p:spPr>
            <a:xfrm>
              <a:off x="7716462" y="959781"/>
              <a:ext cx="1648654" cy="109771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</a:p>
          </p:txBody>
        </p:sp>
        <p:sp>
          <p:nvSpPr>
            <p:cNvPr id="6" name="Google Shape;1746;p57">
              <a:extLst>
                <a:ext uri="{FF2B5EF4-FFF2-40B4-BE49-F238E27FC236}">
                  <a16:creationId xmlns:a16="http://schemas.microsoft.com/office/drawing/2014/main" id="{574F93B3-C4C5-8128-5992-442DC631E7B9}"/>
                </a:ext>
              </a:extLst>
            </p:cNvPr>
            <p:cNvSpPr/>
            <p:nvPr/>
          </p:nvSpPr>
          <p:spPr>
            <a:xfrm>
              <a:off x="9058567" y="1947515"/>
              <a:ext cx="2148681" cy="133025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 err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OrderDetails</a:t>
              </a:r>
              <a:endPara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indent="-285750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productid</a:t>
              </a:r>
            </a:p>
            <a:p>
              <a:pPr marL="285750" indent="-285750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qty</a:t>
              </a:r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917F16FA-220A-43FB-8510-0BFE1CC34F2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9123677" y="1896737"/>
              <a:ext cx="249558" cy="24559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Google Shape;1754;p58">
            <a:extLst>
              <a:ext uri="{FF2B5EF4-FFF2-40B4-BE49-F238E27FC236}">
                <a16:creationId xmlns:a16="http://schemas.microsoft.com/office/drawing/2014/main" id="{0D3A968E-7F17-5C65-EE6D-FE7AC3E98B40}"/>
              </a:ext>
            </a:extLst>
          </p:cNvPr>
          <p:cNvSpPr/>
          <p:nvPr/>
        </p:nvSpPr>
        <p:spPr>
          <a:xfrm>
            <a:off x="7711809" y="4626144"/>
            <a:ext cx="1465944" cy="12673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Anti-corruption layer</a:t>
            </a:r>
            <a:endParaRPr sz="16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" name="Google Shape;1757;p58">
            <a:extLst>
              <a:ext uri="{FF2B5EF4-FFF2-40B4-BE49-F238E27FC236}">
                <a16:creationId xmlns:a16="http://schemas.microsoft.com/office/drawing/2014/main" id="{5C13811A-B2DA-E5D7-E94B-C12EB63C8C58}"/>
              </a:ext>
            </a:extLst>
          </p:cNvPr>
          <p:cNvCxnSpPr>
            <a:cxnSpLocks/>
            <a:stCxn id="1756" idx="2"/>
            <a:endCxn id="17" idx="0"/>
          </p:cNvCxnSpPr>
          <p:nvPr/>
        </p:nvCxnSpPr>
        <p:spPr>
          <a:xfrm rot="16200000" flipH="1">
            <a:off x="6399208" y="2580571"/>
            <a:ext cx="2041424" cy="204972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8755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59;p58">
            <a:extLst>
              <a:ext uri="{FF2B5EF4-FFF2-40B4-BE49-F238E27FC236}">
                <a16:creationId xmlns:a16="http://schemas.microsoft.com/office/drawing/2014/main" id="{53B01538-E7BC-EAB1-7D8C-5516EDA05715}"/>
              </a:ext>
            </a:extLst>
          </p:cNvPr>
          <p:cNvSpPr/>
          <p:nvPr/>
        </p:nvSpPr>
        <p:spPr>
          <a:xfrm>
            <a:off x="8613060" y="2072638"/>
            <a:ext cx="3578940" cy="3014308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lvl="1" algn="ctr">
              <a:buClr>
                <a:schemeClr val="accent1"/>
              </a:buClr>
              <a:buSzPts val="1400"/>
            </a:pPr>
            <a: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</a:t>
            </a:r>
            <a:endParaRPr sz="2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11A721-38B6-F7F6-1B12-98761039473B}"/>
              </a:ext>
            </a:extLst>
          </p:cNvPr>
          <p:cNvGrpSpPr/>
          <p:nvPr/>
        </p:nvGrpSpPr>
        <p:grpSpPr>
          <a:xfrm>
            <a:off x="4141480" y="3855604"/>
            <a:ext cx="3578940" cy="3014308"/>
            <a:chOff x="7271011" y="175849"/>
            <a:chExt cx="4364121" cy="3552395"/>
          </a:xfrm>
        </p:grpSpPr>
        <p:sp>
          <p:nvSpPr>
            <p:cNvPr id="13" name="Google Shape;1759;p58">
              <a:extLst>
                <a:ext uri="{FF2B5EF4-FFF2-40B4-BE49-F238E27FC236}">
                  <a16:creationId xmlns:a16="http://schemas.microsoft.com/office/drawing/2014/main" id="{7A1A8E15-43F9-880E-16B2-1CE5D392791C}"/>
                </a:ext>
              </a:extLst>
            </p:cNvPr>
            <p:cNvSpPr/>
            <p:nvPr/>
          </p:nvSpPr>
          <p:spPr>
            <a:xfrm>
              <a:off x="7271011" y="175849"/>
              <a:ext cx="4364121" cy="355239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905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88000" tIns="96000" rIns="192000" bIns="96000" anchor="t" anchorCtr="0">
              <a:noAutofit/>
            </a:bodyPr>
            <a:lstStyle/>
            <a:p>
              <a:pPr lvl="1" algn="ctr">
                <a:buClr>
                  <a:schemeClr val="accent1"/>
                </a:buClr>
                <a:buSzPts val="1400"/>
              </a:pPr>
              <a:r>
                <a:rPr lang="en-US" sz="2400" dirty="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  <a:endParaRPr sz="2400" dirty="0"/>
            </a:p>
          </p:txBody>
        </p:sp>
        <p:sp>
          <p:nvSpPr>
            <p:cNvPr id="14" name="Google Shape;1746;p57">
              <a:extLst>
                <a:ext uri="{FF2B5EF4-FFF2-40B4-BE49-F238E27FC236}">
                  <a16:creationId xmlns:a16="http://schemas.microsoft.com/office/drawing/2014/main" id="{87E0CBD5-6F4A-43DD-83B7-0EBB6A4C2B61}"/>
                </a:ext>
              </a:extLst>
            </p:cNvPr>
            <p:cNvSpPr/>
            <p:nvPr/>
          </p:nvSpPr>
          <p:spPr>
            <a:xfrm>
              <a:off x="7716462" y="959781"/>
              <a:ext cx="1648654" cy="109771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</a:p>
          </p:txBody>
        </p:sp>
        <p:sp>
          <p:nvSpPr>
            <p:cNvPr id="15" name="Google Shape;1746;p57">
              <a:extLst>
                <a:ext uri="{FF2B5EF4-FFF2-40B4-BE49-F238E27FC236}">
                  <a16:creationId xmlns:a16="http://schemas.microsoft.com/office/drawing/2014/main" id="{09D7EF5F-4522-6432-5A7C-290DBBD51EF0}"/>
                </a:ext>
              </a:extLst>
            </p:cNvPr>
            <p:cNvSpPr/>
            <p:nvPr/>
          </p:nvSpPr>
          <p:spPr>
            <a:xfrm>
              <a:off x="9058567" y="1947515"/>
              <a:ext cx="2148681" cy="133025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 err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OrderDetails</a:t>
              </a:r>
              <a:endPara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indent="-285750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productid</a:t>
              </a:r>
            </a:p>
            <a:p>
              <a:pPr marL="285750" indent="-285750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qty</a:t>
              </a:r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0E787F-1BD9-9AC7-3307-99E99FEEBF74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9123677" y="1896737"/>
              <a:ext cx="249558" cy="24559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5" name="Google Shape;1755;p58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dirty="0"/>
              <a:t>Data Projection :  </a:t>
            </a:r>
            <a:r>
              <a:rPr lang="en-US" sz="3600" dirty="0"/>
              <a:t>REST URI Reference (HATEOAS)</a:t>
            </a:r>
            <a:endParaRPr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E67478-91C7-55CC-E50B-299485952184}"/>
              </a:ext>
            </a:extLst>
          </p:cNvPr>
          <p:cNvGrpSpPr/>
          <p:nvPr/>
        </p:nvGrpSpPr>
        <p:grpSpPr>
          <a:xfrm>
            <a:off x="101898" y="2072638"/>
            <a:ext cx="3578940" cy="3014308"/>
            <a:chOff x="1091280" y="2260057"/>
            <a:chExt cx="4364121" cy="3552395"/>
          </a:xfrm>
        </p:grpSpPr>
        <p:sp>
          <p:nvSpPr>
            <p:cNvPr id="10" name="Google Shape;1758;p58">
              <a:extLst>
                <a:ext uri="{FF2B5EF4-FFF2-40B4-BE49-F238E27FC236}">
                  <a16:creationId xmlns:a16="http://schemas.microsoft.com/office/drawing/2014/main" id="{036EBC5A-1ECF-CBDC-933B-5C547F74283A}"/>
                </a:ext>
              </a:extLst>
            </p:cNvPr>
            <p:cNvSpPr/>
            <p:nvPr/>
          </p:nvSpPr>
          <p:spPr>
            <a:xfrm>
              <a:off x="1091280" y="2260057"/>
              <a:ext cx="4364121" cy="355239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1905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88000" tIns="96000" rIns="192000" bIns="96000" anchor="t" anchorCtr="0">
              <a:noAutofit/>
            </a:bodyPr>
            <a:lstStyle/>
            <a:p>
              <a:pPr lvl="1" algn="ctr">
                <a:buClr>
                  <a:schemeClr val="accent1"/>
                </a:buClr>
                <a:buSzPts val="1400"/>
              </a:pPr>
              <a:r>
                <a:rPr lang="en-US" sz="2400" dirty="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Master Data</a:t>
              </a:r>
              <a:endParaRPr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" name="Google Shape;1741;p57">
              <a:extLst>
                <a:ext uri="{FF2B5EF4-FFF2-40B4-BE49-F238E27FC236}">
                  <a16:creationId xmlns:a16="http://schemas.microsoft.com/office/drawing/2014/main" id="{1EA20AC7-910F-813A-47F0-21B2780578F0}"/>
                </a:ext>
              </a:extLst>
            </p:cNvPr>
            <p:cNvSpPr/>
            <p:nvPr/>
          </p:nvSpPr>
          <p:spPr>
            <a:xfrm>
              <a:off x="2069432" y="3043989"/>
              <a:ext cx="2257961" cy="222540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name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state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endParaRPr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1746;p57">
            <a:extLst>
              <a:ext uri="{FF2B5EF4-FFF2-40B4-BE49-F238E27FC236}">
                <a16:creationId xmlns:a16="http://schemas.microsoft.com/office/drawing/2014/main" id="{AEB01898-4113-4CDE-CAF9-E9BE8EB4945C}"/>
              </a:ext>
            </a:extLst>
          </p:cNvPr>
          <p:cNvSpPr/>
          <p:nvPr/>
        </p:nvSpPr>
        <p:spPr>
          <a:xfrm>
            <a:off x="9615205" y="3011124"/>
            <a:ext cx="1851714" cy="18883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productId</a:t>
            </a:r>
            <a:endParaRPr lang="en-US" altLang="ko-US" sz="1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stock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state</a:t>
            </a:r>
            <a:endParaRPr sz="1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2F30A6F2-204C-3FBE-2FFC-23C043C53C15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423399" y="2761387"/>
            <a:ext cx="1091791" cy="2427021"/>
          </a:xfrm>
          <a:prstGeom prst="bent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BAEB93-39E7-7C4A-92B5-FB5F33803C03}"/>
              </a:ext>
            </a:extLst>
          </p:cNvPr>
          <p:cNvSpPr txBox="1"/>
          <p:nvPr/>
        </p:nvSpPr>
        <p:spPr>
          <a:xfrm>
            <a:off x="4311526" y="298156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REST URI</a:t>
            </a: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274116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80621</TotalTime>
  <Words>2139</Words>
  <Application>Microsoft Macintosh PowerPoint</Application>
  <PresentationFormat>와이드스크린</PresentationFormat>
  <Paragraphs>494</Paragraphs>
  <Slides>34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Malgun Gothic</vt:lpstr>
      <vt:lpstr>Calibri</vt:lpstr>
      <vt:lpstr>Arial</vt:lpstr>
      <vt:lpstr>Wingdings</vt:lpstr>
      <vt:lpstr>나눔고딕</vt:lpstr>
      <vt:lpstr>Malgun Gothic</vt:lpstr>
      <vt:lpstr>Office 테마</vt:lpstr>
      <vt:lpstr>PowerPoint 프레젠테이션</vt:lpstr>
      <vt:lpstr>Target System – Smart Factory SaaS Service</vt:lpstr>
      <vt:lpstr>기존 모놀리스 시스템: Pain Points</vt:lpstr>
      <vt:lpstr>도전과제</vt:lpstr>
      <vt:lpstr>세부요구사항</vt:lpstr>
      <vt:lpstr>Architecture 전환</vt:lpstr>
      <vt:lpstr>From Monolith :  Single Model Fits All</vt:lpstr>
      <vt:lpstr>To MSA :  Multiple Models</vt:lpstr>
      <vt:lpstr>Data Projection :  REST URI Reference (HATEOAS)</vt:lpstr>
      <vt:lpstr>Data Synchronization:  Event Driven MSA</vt:lpstr>
      <vt:lpstr>Data Projection with CQRS</vt:lpstr>
      <vt:lpstr>집나간 개발자</vt:lpstr>
      <vt:lpstr>Event Storming : DDD 설계를 쉽게 하는 방법</vt:lpstr>
      <vt:lpstr>Event Storming 의 위상</vt:lpstr>
      <vt:lpstr>이벤트 기반 MSA 모델링</vt:lpstr>
      <vt:lpstr>이벤트 기반 MSA 모델링</vt:lpstr>
      <vt:lpstr>Aggregate 내부 클래스 모델링</vt:lpstr>
      <vt:lpstr>UI 와 Aggregate 멤버 매핑</vt:lpstr>
      <vt:lpstr>UI 와 DDD 멤버 매핑</vt:lpstr>
      <vt:lpstr>UI 와 DDD 멤버 매핑</vt:lpstr>
      <vt:lpstr>UI 와 DDD 멤버 매핑</vt:lpstr>
      <vt:lpstr>생산성을 위한 코드생성 템플릿+토핑</vt:lpstr>
      <vt:lpstr>Base Template: Spring Boot Template</vt:lpstr>
      <vt:lpstr>Topping: Keyclock Security Template</vt:lpstr>
      <vt:lpstr>Topping: Multi-tenant Template</vt:lpstr>
      <vt:lpstr>Topping: Wijmo Admin UI</vt:lpstr>
      <vt:lpstr>Layered Architecture in Frontend</vt:lpstr>
      <vt:lpstr>개발 프로세스: Quick &amp; Easy!</vt:lpstr>
      <vt:lpstr>템플릿 커스터마이징 방법</vt:lpstr>
      <vt:lpstr>템플릿 개발 도구</vt:lpstr>
      <vt:lpstr>결론</vt:lpstr>
      <vt:lpstr>애자일 소프트웨어 개발을 위한 도구</vt:lpstr>
      <vt:lpstr>Future Directions: </vt:lpstr>
      <vt:lpstr>배워서 남주나: 애자일 소프트웨어 교육 서비스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진영</dc:creator>
  <cp:lastModifiedBy>장 진영</cp:lastModifiedBy>
  <cp:revision>44</cp:revision>
  <dcterms:created xsi:type="dcterms:W3CDTF">2022-07-03T18:21:12Z</dcterms:created>
  <dcterms:modified xsi:type="dcterms:W3CDTF">2023-11-08T12:07:23Z</dcterms:modified>
</cp:coreProperties>
</file>